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8" r:id="rId1"/>
  </p:sldMasterIdLst>
  <p:notesMasterIdLst>
    <p:notesMasterId r:id="rId17"/>
  </p:notesMasterIdLst>
  <p:sldIdLst>
    <p:sldId id="256" r:id="rId2"/>
    <p:sldId id="291" r:id="rId3"/>
    <p:sldId id="259" r:id="rId4"/>
    <p:sldId id="285" r:id="rId5"/>
    <p:sldId id="295" r:id="rId6"/>
    <p:sldId id="286" r:id="rId7"/>
    <p:sldId id="292" r:id="rId8"/>
    <p:sldId id="287" r:id="rId9"/>
    <p:sldId id="262" r:id="rId10"/>
    <p:sldId id="265" r:id="rId11"/>
    <p:sldId id="296" r:id="rId12"/>
    <p:sldId id="297" r:id="rId13"/>
    <p:sldId id="298" r:id="rId14"/>
    <p:sldId id="290" r:id="rId15"/>
    <p:sldId id="280" r:id="rId1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FF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CEE93D5-6B39-4370-BBC6-2F8E03CBCD02}">
  <a:tblStyle styleId="{1CEE93D5-6B39-4370-BBC6-2F8E03CBCD0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7165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825750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12315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7090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3247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87259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9830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1241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2217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056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23005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024732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04211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16662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Shape 1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760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996630" y="2003888"/>
            <a:ext cx="4523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cxnSp>
        <p:nvCxnSpPr>
          <p:cNvPr id="10" name="Shape 10"/>
          <p:cNvCxnSpPr/>
          <p:nvPr/>
        </p:nvCxnSpPr>
        <p:spPr>
          <a:xfrm>
            <a:off x="-6025" y="3676512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Shape 11"/>
          <p:cNvSpPr/>
          <p:nvPr/>
        </p:nvSpPr>
        <p:spPr>
          <a:xfrm>
            <a:off x="1117950" y="3393000"/>
            <a:ext cx="567000" cy="5670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subTitle" idx="1"/>
          </p:nvPr>
        </p:nvSpPr>
        <p:spPr>
          <a:xfrm>
            <a:off x="2022300" y="2815923"/>
            <a:ext cx="5591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sz="1400">
                <a:highlight>
                  <a:srgbClr val="FFCD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>
                <a:solidFill>
                  <a:schemeClr val="dk2"/>
                </a:solidFill>
                <a:highlight>
                  <a:srgbClr val="FFCD00"/>
                </a:highlight>
              </a:defRPr>
            </a:lvl9pPr>
          </a:lstStyle>
          <a:p>
            <a:endParaRPr/>
          </a:p>
        </p:txBody>
      </p:sp>
      <p:cxnSp>
        <p:nvCxnSpPr>
          <p:cNvPr id="14" name="Shape 14"/>
          <p:cNvCxnSpPr/>
          <p:nvPr/>
        </p:nvCxnSpPr>
        <p:spPr>
          <a:xfrm>
            <a:off x="-6025" y="2571762"/>
            <a:ext cx="19845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Shape 15"/>
          <p:cNvSpPr/>
          <p:nvPr/>
        </p:nvSpPr>
        <p:spPr>
          <a:xfrm>
            <a:off x="1117950" y="2288250"/>
            <a:ext cx="567000" cy="5670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ctrTitle"/>
          </p:nvPr>
        </p:nvSpPr>
        <p:spPr>
          <a:xfrm>
            <a:off x="2022225" y="1693523"/>
            <a:ext cx="37878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cxnSp>
        <p:nvCxnSpPr>
          <p:cNvPr id="17" name="Shape 17"/>
          <p:cNvCxnSpPr/>
          <p:nvPr/>
        </p:nvCxnSpPr>
        <p:spPr>
          <a:xfrm>
            <a:off x="5898975" y="2571750"/>
            <a:ext cx="3251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hape 24"/>
          <p:cNvCxnSpPr/>
          <p:nvPr/>
        </p:nvCxnSpPr>
        <p:spPr>
          <a:xfrm>
            <a:off x="0" y="1131725"/>
            <a:ext cx="13758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Shape 25"/>
          <p:cNvSpPr/>
          <p:nvPr/>
        </p:nvSpPr>
        <p:spPr>
          <a:xfrm>
            <a:off x="817475" y="928767"/>
            <a:ext cx="405900" cy="4059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381250" y="922668"/>
            <a:ext cx="3878400" cy="43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cxnSp>
        <p:nvCxnSpPr>
          <p:cNvPr id="28" name="Shape 28"/>
          <p:cNvCxnSpPr/>
          <p:nvPr/>
        </p:nvCxnSpPr>
        <p:spPr>
          <a:xfrm>
            <a:off x="5265650" y="1131725"/>
            <a:ext cx="38784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letely blank">
  <p:cSld name="BLANK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1381250" y="1616470"/>
            <a:ext cx="6809700" cy="31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title"/>
          </p:nvPr>
        </p:nvSpPr>
        <p:spPr>
          <a:xfrm>
            <a:off x="1381250" y="937117"/>
            <a:ext cx="6809700" cy="43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7" r:id="rId4"/>
  </p:sldLayoutIdLst>
  <p:transition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ctrTitle"/>
          </p:nvPr>
        </p:nvSpPr>
        <p:spPr>
          <a:xfrm>
            <a:off x="184983" y="57151"/>
            <a:ext cx="8873067" cy="138658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ru-RU" sz="3200" dirty="0"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Формирование инженерного мышления на уроках гуманитарного цикла</a:t>
            </a:r>
            <a:endParaRPr sz="3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62" name="Shape 62"/>
          <p:cNvGrpSpPr/>
          <p:nvPr/>
        </p:nvGrpSpPr>
        <p:grpSpPr>
          <a:xfrm>
            <a:off x="1299165" y="3511424"/>
            <a:ext cx="215966" cy="342399"/>
            <a:chOff x="6718575" y="2318625"/>
            <a:chExt cx="256950" cy="407375"/>
          </a:xfrm>
        </p:grpSpPr>
        <p:sp>
          <p:nvSpPr>
            <p:cNvPr id="63" name="Shape 63"/>
            <p:cNvSpPr/>
            <p:nvPr/>
          </p:nvSpPr>
          <p:spPr>
            <a:xfrm>
              <a:off x="6795900" y="2673600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2"/>
                  </a:moveTo>
                  <a:lnTo>
                    <a:pt x="4092" y="1"/>
                  </a:lnTo>
                  <a:lnTo>
                    <a:pt x="0" y="1"/>
                  </a:lnTo>
                  <a:lnTo>
                    <a:pt x="0" y="902"/>
                  </a:lnTo>
                  <a:lnTo>
                    <a:pt x="4092" y="902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6795900" y="2650475"/>
              <a:ext cx="102300" cy="22550"/>
            </a:xfrm>
            <a:custGeom>
              <a:avLst/>
              <a:gdLst/>
              <a:ahLst/>
              <a:cxnLst/>
              <a:rect l="0" t="0" r="0" b="0"/>
              <a:pathLst>
                <a:path w="4092" h="902" fill="none" extrusionOk="0">
                  <a:moveTo>
                    <a:pt x="4092" y="901"/>
                  </a:moveTo>
                  <a:lnTo>
                    <a:pt x="4092" y="0"/>
                  </a:lnTo>
                  <a:lnTo>
                    <a:pt x="0" y="0"/>
                  </a:lnTo>
                  <a:lnTo>
                    <a:pt x="0" y="901"/>
                  </a:lnTo>
                  <a:lnTo>
                    <a:pt x="4092" y="90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6795900" y="2696125"/>
              <a:ext cx="102300" cy="29875"/>
            </a:xfrm>
            <a:custGeom>
              <a:avLst/>
              <a:gdLst/>
              <a:ahLst/>
              <a:cxnLst/>
              <a:rect l="0" t="0" r="0" b="0"/>
              <a:pathLst>
                <a:path w="4092" h="1195" fill="none" extrusionOk="0">
                  <a:moveTo>
                    <a:pt x="0" y="1"/>
                  </a:moveTo>
                  <a:lnTo>
                    <a:pt x="0" y="171"/>
                  </a:lnTo>
                  <a:lnTo>
                    <a:pt x="0" y="171"/>
                  </a:lnTo>
                  <a:lnTo>
                    <a:pt x="24" y="318"/>
                  </a:lnTo>
                  <a:lnTo>
                    <a:pt x="98" y="464"/>
                  </a:lnTo>
                  <a:lnTo>
                    <a:pt x="195" y="585"/>
                  </a:lnTo>
                  <a:lnTo>
                    <a:pt x="341" y="659"/>
                  </a:lnTo>
                  <a:lnTo>
                    <a:pt x="1875" y="1170"/>
                  </a:lnTo>
                  <a:lnTo>
                    <a:pt x="1875" y="1170"/>
                  </a:lnTo>
                  <a:lnTo>
                    <a:pt x="2046" y="1194"/>
                  </a:lnTo>
                  <a:lnTo>
                    <a:pt x="2046" y="1194"/>
                  </a:lnTo>
                  <a:lnTo>
                    <a:pt x="2216" y="1170"/>
                  </a:lnTo>
                  <a:lnTo>
                    <a:pt x="3751" y="659"/>
                  </a:lnTo>
                  <a:lnTo>
                    <a:pt x="3751" y="659"/>
                  </a:lnTo>
                  <a:lnTo>
                    <a:pt x="3897" y="585"/>
                  </a:lnTo>
                  <a:lnTo>
                    <a:pt x="3994" y="464"/>
                  </a:lnTo>
                  <a:lnTo>
                    <a:pt x="4067" y="318"/>
                  </a:lnTo>
                  <a:lnTo>
                    <a:pt x="4092" y="171"/>
                  </a:lnTo>
                  <a:lnTo>
                    <a:pt x="4092" y="1"/>
                  </a:lnTo>
                  <a:lnTo>
                    <a:pt x="0" y="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Shape 66"/>
            <p:cNvSpPr/>
            <p:nvPr/>
          </p:nvSpPr>
          <p:spPr>
            <a:xfrm>
              <a:off x="67849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6674"/>
                  </a:moveTo>
                  <a:lnTo>
                    <a:pt x="1413" y="6674"/>
                  </a:lnTo>
                  <a:lnTo>
                    <a:pt x="585" y="2850"/>
                  </a:ln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Shape 67"/>
            <p:cNvSpPr/>
            <p:nvPr/>
          </p:nvSpPr>
          <p:spPr>
            <a:xfrm>
              <a:off x="6718575" y="2318625"/>
              <a:ext cx="256950" cy="307525"/>
            </a:xfrm>
            <a:custGeom>
              <a:avLst/>
              <a:gdLst/>
              <a:ahLst/>
              <a:cxnLst/>
              <a:rect l="0" t="0" r="0" b="0"/>
              <a:pathLst>
                <a:path w="10278" h="12301" fill="none" extrusionOk="0">
                  <a:moveTo>
                    <a:pt x="7185" y="12300"/>
                  </a:moveTo>
                  <a:lnTo>
                    <a:pt x="7185" y="12300"/>
                  </a:lnTo>
                  <a:lnTo>
                    <a:pt x="7307" y="11764"/>
                  </a:lnTo>
                  <a:lnTo>
                    <a:pt x="7477" y="11253"/>
                  </a:lnTo>
                  <a:lnTo>
                    <a:pt x="7672" y="10766"/>
                  </a:lnTo>
                  <a:lnTo>
                    <a:pt x="7891" y="10327"/>
                  </a:lnTo>
                  <a:lnTo>
                    <a:pt x="8135" y="9913"/>
                  </a:lnTo>
                  <a:lnTo>
                    <a:pt x="8378" y="9499"/>
                  </a:lnTo>
                  <a:lnTo>
                    <a:pt x="8914" y="8720"/>
                  </a:lnTo>
                  <a:lnTo>
                    <a:pt x="9182" y="8330"/>
                  </a:lnTo>
                  <a:lnTo>
                    <a:pt x="9425" y="7941"/>
                  </a:lnTo>
                  <a:lnTo>
                    <a:pt x="9645" y="7551"/>
                  </a:lnTo>
                  <a:lnTo>
                    <a:pt x="9864" y="7113"/>
                  </a:lnTo>
                  <a:lnTo>
                    <a:pt x="10034" y="6674"/>
                  </a:lnTo>
                  <a:lnTo>
                    <a:pt x="10156" y="6187"/>
                  </a:lnTo>
                  <a:lnTo>
                    <a:pt x="10229" y="5676"/>
                  </a:lnTo>
                  <a:lnTo>
                    <a:pt x="10253" y="5408"/>
                  </a:lnTo>
                  <a:lnTo>
                    <a:pt x="10278" y="5140"/>
                  </a:lnTo>
                  <a:lnTo>
                    <a:pt x="10278" y="5140"/>
                  </a:lnTo>
                  <a:lnTo>
                    <a:pt x="10229" y="4604"/>
                  </a:lnTo>
                  <a:lnTo>
                    <a:pt x="10156" y="4093"/>
                  </a:lnTo>
                  <a:lnTo>
                    <a:pt x="10034" y="3605"/>
                  </a:lnTo>
                  <a:lnTo>
                    <a:pt x="9864" y="3143"/>
                  </a:lnTo>
                  <a:lnTo>
                    <a:pt x="9645" y="2680"/>
                  </a:lnTo>
                  <a:lnTo>
                    <a:pt x="9401" y="2266"/>
                  </a:lnTo>
                  <a:lnTo>
                    <a:pt x="9084" y="1876"/>
                  </a:lnTo>
                  <a:lnTo>
                    <a:pt x="8768" y="1511"/>
                  </a:lnTo>
                  <a:lnTo>
                    <a:pt x="8402" y="1170"/>
                  </a:lnTo>
                  <a:lnTo>
                    <a:pt x="8013" y="878"/>
                  </a:lnTo>
                  <a:lnTo>
                    <a:pt x="7574" y="634"/>
                  </a:lnTo>
                  <a:lnTo>
                    <a:pt x="7136" y="415"/>
                  </a:lnTo>
                  <a:lnTo>
                    <a:pt x="6673" y="244"/>
                  </a:lnTo>
                  <a:lnTo>
                    <a:pt x="6162" y="98"/>
                  </a:lnTo>
                  <a:lnTo>
                    <a:pt x="5675" y="25"/>
                  </a:lnTo>
                  <a:lnTo>
                    <a:pt x="5139" y="1"/>
                  </a:lnTo>
                  <a:lnTo>
                    <a:pt x="5139" y="1"/>
                  </a:lnTo>
                  <a:lnTo>
                    <a:pt x="4603" y="25"/>
                  </a:lnTo>
                  <a:lnTo>
                    <a:pt x="4116" y="98"/>
                  </a:lnTo>
                  <a:lnTo>
                    <a:pt x="3605" y="244"/>
                  </a:lnTo>
                  <a:lnTo>
                    <a:pt x="3142" y="415"/>
                  </a:lnTo>
                  <a:lnTo>
                    <a:pt x="2703" y="634"/>
                  </a:lnTo>
                  <a:lnTo>
                    <a:pt x="2265" y="878"/>
                  </a:lnTo>
                  <a:lnTo>
                    <a:pt x="1875" y="1170"/>
                  </a:lnTo>
                  <a:lnTo>
                    <a:pt x="1510" y="1511"/>
                  </a:lnTo>
                  <a:lnTo>
                    <a:pt x="1193" y="1876"/>
                  </a:lnTo>
                  <a:lnTo>
                    <a:pt x="877" y="2266"/>
                  </a:lnTo>
                  <a:lnTo>
                    <a:pt x="633" y="2680"/>
                  </a:lnTo>
                  <a:lnTo>
                    <a:pt x="414" y="3143"/>
                  </a:lnTo>
                  <a:lnTo>
                    <a:pt x="244" y="3605"/>
                  </a:lnTo>
                  <a:lnTo>
                    <a:pt x="122" y="4093"/>
                  </a:lnTo>
                  <a:lnTo>
                    <a:pt x="49" y="4604"/>
                  </a:lnTo>
                  <a:lnTo>
                    <a:pt x="0" y="5140"/>
                  </a:lnTo>
                  <a:lnTo>
                    <a:pt x="0" y="5140"/>
                  </a:lnTo>
                  <a:lnTo>
                    <a:pt x="24" y="5408"/>
                  </a:lnTo>
                  <a:lnTo>
                    <a:pt x="49" y="5676"/>
                  </a:lnTo>
                  <a:lnTo>
                    <a:pt x="122" y="6187"/>
                  </a:lnTo>
                  <a:lnTo>
                    <a:pt x="244" y="6674"/>
                  </a:lnTo>
                  <a:lnTo>
                    <a:pt x="414" y="7113"/>
                  </a:lnTo>
                  <a:lnTo>
                    <a:pt x="633" y="7551"/>
                  </a:lnTo>
                  <a:lnTo>
                    <a:pt x="852" y="7941"/>
                  </a:lnTo>
                  <a:lnTo>
                    <a:pt x="1096" y="8330"/>
                  </a:lnTo>
                  <a:lnTo>
                    <a:pt x="1364" y="8720"/>
                  </a:lnTo>
                  <a:lnTo>
                    <a:pt x="1900" y="9499"/>
                  </a:lnTo>
                  <a:lnTo>
                    <a:pt x="2143" y="9913"/>
                  </a:lnTo>
                  <a:lnTo>
                    <a:pt x="2387" y="10327"/>
                  </a:lnTo>
                  <a:lnTo>
                    <a:pt x="2606" y="10766"/>
                  </a:lnTo>
                  <a:lnTo>
                    <a:pt x="2801" y="11253"/>
                  </a:lnTo>
                  <a:lnTo>
                    <a:pt x="2971" y="11764"/>
                  </a:lnTo>
                  <a:lnTo>
                    <a:pt x="3093" y="1230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Shape 68"/>
            <p:cNvSpPr/>
            <p:nvPr/>
          </p:nvSpPr>
          <p:spPr>
            <a:xfrm>
              <a:off x="6873825" y="2459275"/>
              <a:ext cx="35350" cy="166875"/>
            </a:xfrm>
            <a:custGeom>
              <a:avLst/>
              <a:gdLst/>
              <a:ahLst/>
              <a:cxnLst/>
              <a:rect l="0" t="0" r="0" b="0"/>
              <a:pathLst>
                <a:path w="1414" h="6675" fill="none" extrusionOk="0">
                  <a:moveTo>
                    <a:pt x="1413" y="1"/>
                  </a:moveTo>
                  <a:lnTo>
                    <a:pt x="1413" y="1"/>
                  </a:lnTo>
                  <a:lnTo>
                    <a:pt x="829" y="2850"/>
                  </a:lnTo>
                  <a:lnTo>
                    <a:pt x="1" y="6674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Shape 69"/>
            <p:cNvSpPr/>
            <p:nvPr/>
          </p:nvSpPr>
          <p:spPr>
            <a:xfrm>
              <a:off x="6801975" y="2453200"/>
              <a:ext cx="90150" cy="19500"/>
            </a:xfrm>
            <a:custGeom>
              <a:avLst/>
              <a:gdLst/>
              <a:ahLst/>
              <a:cxnLst/>
              <a:rect l="0" t="0" r="0" b="0"/>
              <a:pathLst>
                <a:path w="3606" h="780" fill="none" extrusionOk="0">
                  <a:moveTo>
                    <a:pt x="1" y="73"/>
                  </a:moveTo>
                  <a:lnTo>
                    <a:pt x="829" y="780"/>
                  </a:lnTo>
                  <a:lnTo>
                    <a:pt x="1657" y="73"/>
                  </a:lnTo>
                  <a:lnTo>
                    <a:pt x="1657" y="73"/>
                  </a:lnTo>
                  <a:lnTo>
                    <a:pt x="1730" y="25"/>
                  </a:lnTo>
                  <a:lnTo>
                    <a:pt x="1803" y="0"/>
                  </a:lnTo>
                  <a:lnTo>
                    <a:pt x="1876" y="25"/>
                  </a:lnTo>
                  <a:lnTo>
                    <a:pt x="1949" y="73"/>
                  </a:lnTo>
                  <a:lnTo>
                    <a:pt x="2777" y="780"/>
                  </a:lnTo>
                  <a:lnTo>
                    <a:pt x="3605" y="7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Shape 70"/>
            <p:cNvSpPr/>
            <p:nvPr/>
          </p:nvSpPr>
          <p:spPr>
            <a:xfrm>
              <a:off x="6795900" y="2628550"/>
              <a:ext cx="102300" cy="25"/>
            </a:xfrm>
            <a:custGeom>
              <a:avLst/>
              <a:gdLst/>
              <a:ahLst/>
              <a:cxnLst/>
              <a:rect l="0" t="0" r="0" b="0"/>
              <a:pathLst>
                <a:path w="4092" h="1" fill="none" extrusionOk="0">
                  <a:moveTo>
                    <a:pt x="0" y="1"/>
                  </a:moveTo>
                  <a:lnTo>
                    <a:pt x="4092" y="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" name="Shape 89"/>
          <p:cNvSpPr txBox="1">
            <a:spLocks/>
          </p:cNvSpPr>
          <p:nvPr/>
        </p:nvSpPr>
        <p:spPr>
          <a:xfrm>
            <a:off x="2785572" y="3699769"/>
            <a:ext cx="3692672" cy="1443731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CD00"/>
              </a:buClr>
              <a:buSzPts val="2400"/>
              <a:buFont typeface="Quattrocento Sans"/>
              <a:buChar char="◉"/>
              <a:defRPr sz="24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○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2000"/>
              <a:buFont typeface="Quattrocento Sans"/>
              <a:buChar char="■"/>
              <a:defRPr sz="20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●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○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D00"/>
              </a:buClr>
              <a:buSzPts val="1800"/>
              <a:buFont typeface="Quattrocento Sans"/>
              <a:buChar char="■"/>
              <a:defRPr sz="1800" b="0" i="0" u="none" strike="noStrike" cap="none">
                <a:solidFill>
                  <a:srgbClr val="000000"/>
                </a:solidFill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>
            <a:pPr marL="0" indent="0" algn="ctr">
              <a:buFont typeface="Quattrocento Sans"/>
              <a:buNone/>
            </a:pPr>
            <a:r>
              <a:rPr lang="ru-RU" b="1" i="1" dirty="0">
                <a:latin typeface="Lora"/>
                <a:ea typeface="Lora"/>
                <a:cs typeface="Lora"/>
                <a:sym typeface="Lora"/>
              </a:rPr>
              <a:t>Борисова Светлана Сергеевна</a:t>
            </a:r>
            <a:endParaRPr lang="en-US" b="1" i="1" dirty="0">
              <a:highlight>
                <a:srgbClr val="FFCD00"/>
              </a:highlight>
              <a:latin typeface="Lora"/>
              <a:ea typeface="Lora"/>
              <a:cs typeface="Lora"/>
              <a:sym typeface="Lora"/>
            </a:endParaRPr>
          </a:p>
          <a:p>
            <a:pPr marL="0" indent="0" algn="ctr">
              <a:buClr>
                <a:schemeClr val="dk1"/>
              </a:buClr>
              <a:buSzPts val="1100"/>
              <a:buFont typeface="Arial"/>
              <a:buNone/>
            </a:pPr>
            <a:endParaRPr lang="en-US" sz="1800" i="1" dirty="0">
              <a:solidFill>
                <a:schemeClr val="dk1"/>
              </a:solidFill>
            </a:endParaRPr>
          </a:p>
          <a:p>
            <a:pPr marL="0" indent="0">
              <a:buFont typeface="Quattrocento Sans"/>
              <a:buNone/>
            </a:pPr>
            <a:endParaRPr lang="en-US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6CC349D-A5E0-48F5-8AC1-6F1B43364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Школа инженерного мышления: записи сообщества | ВКонтакте">
            <a:extLst>
              <a:ext uri="{FF2B5EF4-FFF2-40B4-BE49-F238E27FC236}">
                <a16:creationId xmlns:a16="http://schemas.microsoft.com/office/drawing/2014/main" xmlns="" id="{966D52AB-8E6B-2631-CBD7-9DD2C4AB74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796" y="1783286"/>
            <a:ext cx="3671888" cy="1857375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" name="Shape 167"/>
          <p:cNvCxnSpPr/>
          <p:nvPr/>
        </p:nvCxnSpPr>
        <p:spPr>
          <a:xfrm>
            <a:off x="-458006" y="1099471"/>
            <a:ext cx="91506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Shape 169"/>
          <p:cNvSpPr/>
          <p:nvPr/>
        </p:nvSpPr>
        <p:spPr>
          <a:xfrm>
            <a:off x="625400" y="736700"/>
            <a:ext cx="790200" cy="790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Shape 170"/>
          <p:cNvGrpSpPr/>
          <p:nvPr/>
        </p:nvGrpSpPr>
        <p:grpSpPr>
          <a:xfrm>
            <a:off x="842317" y="975119"/>
            <a:ext cx="356204" cy="313212"/>
            <a:chOff x="1929775" y="320925"/>
            <a:chExt cx="423800" cy="372650"/>
          </a:xfrm>
        </p:grpSpPr>
        <p:sp>
          <p:nvSpPr>
            <p:cNvPr id="171" name="Shape 171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0" t="0" r="0" b="0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0" t="0" r="0" b="0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0" t="0" r="0" b="0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0" t="0" r="0" b="0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0" t="0" r="0" b="0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Shape 110"/>
          <p:cNvSpPr txBox="1">
            <a:spLocks/>
          </p:cNvSpPr>
          <p:nvPr/>
        </p:nvSpPr>
        <p:spPr>
          <a:xfrm>
            <a:off x="1373555" y="267791"/>
            <a:ext cx="7877869" cy="11197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200" b="1" dirty="0">
                <a:highlight>
                  <a:srgbClr val="FFCD00"/>
                </a:highlight>
              </a:rPr>
              <a:t>Русский язык и культура речи: самопрезентация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3327129" y="2041859"/>
            <a:ext cx="5313778" cy="19872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ru-RU" sz="14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В школе ученики физико-математических классов уделяют мало внимания русскому языку. При этом его знание остается важным в течение всей жизни, на любой работе и в любой коммуникации. </a:t>
            </a:r>
            <a:r>
              <a:rPr lang="ru-RU" sz="140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Грамотность сейчас становится особенно важна, поскольку не только личное, но и деловое общение все больше переходит в Интернет и, в частности, в социальные сети.</a:t>
            </a:r>
          </a:p>
          <a:p>
            <a:pPr algn="l"/>
            <a:r>
              <a:rPr lang="ru-RU" sz="14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Обучение русскому языку не ограничивается только технической стороной вопроса. Осваивая его,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вы учитесь правильно выстраивать коммуникацию, выражаться точно, четко и понятно, </a:t>
            </a:r>
            <a:r>
              <a:rPr lang="ru-RU" sz="14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а умение свободно использовать различные языковые конструкции дает </a:t>
            </a:r>
            <a:r>
              <a:rPr lang="ru-RU" sz="14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большую свободу для выражения. </a:t>
            </a:r>
          </a:p>
          <a:p>
            <a:pPr algn="l"/>
            <a:r>
              <a:rPr lang="ru-RU" sz="1400" dirty="0">
                <a:solidFill>
                  <a:schemeClr val="tx1"/>
                </a:solidFill>
                <a:latin typeface="Trebuchet MS" panose="020B0603020202020204" pitchFamily="34" charset="0"/>
              </a:rPr>
              <a:t>Примеры заданий: составление кроссвордов, решение головоломок, составление делового письма, составление инструкции по теме (схема, таблица, график)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2C76D706-5C21-4F0B-BF68-60AAB2F8A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xmlns="" id="{AC863243-04E9-3344-B0D6-D4C45D7F01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7613" y="2601337"/>
            <a:ext cx="1676400" cy="2419350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xmlns="" id="{34805ECA-E7C4-878A-542A-87FEB5F310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" y="1582162"/>
            <a:ext cx="1609725" cy="2228850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" name="Shape 167"/>
          <p:cNvCxnSpPr/>
          <p:nvPr/>
        </p:nvCxnSpPr>
        <p:spPr>
          <a:xfrm>
            <a:off x="-458006" y="1099471"/>
            <a:ext cx="91506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Shape 169"/>
          <p:cNvSpPr/>
          <p:nvPr/>
        </p:nvSpPr>
        <p:spPr>
          <a:xfrm>
            <a:off x="625400" y="736700"/>
            <a:ext cx="790200" cy="790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Shape 170"/>
          <p:cNvGrpSpPr/>
          <p:nvPr/>
        </p:nvGrpSpPr>
        <p:grpSpPr>
          <a:xfrm>
            <a:off x="842317" y="975119"/>
            <a:ext cx="356204" cy="313212"/>
            <a:chOff x="1929775" y="320925"/>
            <a:chExt cx="423800" cy="372650"/>
          </a:xfrm>
        </p:grpSpPr>
        <p:sp>
          <p:nvSpPr>
            <p:cNvPr id="171" name="Shape 171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0" t="0" r="0" b="0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0" t="0" r="0" b="0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0" t="0" r="0" b="0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0" t="0" r="0" b="0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0" t="0" r="0" b="0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Shape 110"/>
          <p:cNvSpPr txBox="1">
            <a:spLocks/>
          </p:cNvSpPr>
          <p:nvPr/>
        </p:nvSpPr>
        <p:spPr>
          <a:xfrm>
            <a:off x="1373555" y="329168"/>
            <a:ext cx="7877869" cy="11197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200" b="1" dirty="0">
                <a:highlight>
                  <a:srgbClr val="FFCD00"/>
                </a:highlight>
              </a:rPr>
              <a:t>Литература: способность изобретать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3624487" y="1038577"/>
            <a:ext cx="5217959" cy="352628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Литературу же огромное количество технарей записывает в совершенно бессмысленные, отвлеченные предметы: «Что может быть полезного в книгах, если там все придумано?».</a:t>
            </a:r>
          </a:p>
          <a:p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Однако книги оказывают огромное влияние на развитие творческого мышления и воображения, необходимого в том числе в технических профессиях. </a:t>
            </a:r>
            <a:r>
              <a:rPr lang="ru-RU" sz="1200" dirty="0">
                <a:solidFill>
                  <a:srgbClr val="030F23"/>
                </a:solidFill>
                <a:latin typeface="Trebuchet MS" panose="020B0603020202020204" pitchFamily="34" charset="0"/>
              </a:rPr>
              <a:t>И</a:t>
            </a:r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менно </a:t>
            </a:r>
            <a:r>
              <a:rPr lang="ru-RU" sz="12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изучение литературы позволяет научиться придумывать нечто новое и изобретать.</a:t>
            </a:r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 Недаром многие изобретения сперва появлялись на страницах книг и поначалу воспринимались как литературная фантазия.</a:t>
            </a:r>
          </a:p>
          <a:p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Углубившись в изучение классических произведений, требующих труда, </a:t>
            </a:r>
            <a:r>
              <a:rPr lang="ru-RU" sz="12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можно здорово «прокачать» свой разум. </a:t>
            </a:r>
          </a:p>
          <a:p>
            <a:r>
              <a:rPr lang="ru-RU" sz="120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Примеры за</a:t>
            </a:r>
            <a:r>
              <a:rPr lang="ru-RU" sz="1200" dirty="0">
                <a:solidFill>
                  <a:srgbClr val="030F23"/>
                </a:solidFill>
                <a:latin typeface="Trebuchet MS" panose="020B0603020202020204" pitchFamily="34" charset="0"/>
              </a:rPr>
              <a:t>даний: написать сказку, дописать произведение, различные виды пересказа (например, от лица одного из героев), выявление актуальности произведения, </a:t>
            </a:r>
            <a:r>
              <a:rPr lang="ru-RU" sz="1200" dirty="0" err="1">
                <a:solidFill>
                  <a:srgbClr val="030F23"/>
                </a:solidFill>
                <a:latin typeface="Trebuchet MS" panose="020B0603020202020204" pitchFamily="34" charset="0"/>
              </a:rPr>
              <a:t>синквейн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2C76D706-5C21-4F0B-BF68-60AAB2F8A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STEM программа">
            <a:extLst>
              <a:ext uri="{FF2B5EF4-FFF2-40B4-BE49-F238E27FC236}">
                <a16:creationId xmlns:a16="http://schemas.microsoft.com/office/drawing/2014/main" xmlns="" id="{AD51C21C-14DE-3044-287A-D68AFD1DB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" y="1630636"/>
            <a:ext cx="3529013" cy="2085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8776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" name="Shape 167"/>
          <p:cNvCxnSpPr/>
          <p:nvPr/>
        </p:nvCxnSpPr>
        <p:spPr>
          <a:xfrm>
            <a:off x="-458006" y="1099471"/>
            <a:ext cx="91506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Shape 169"/>
          <p:cNvSpPr/>
          <p:nvPr/>
        </p:nvSpPr>
        <p:spPr>
          <a:xfrm>
            <a:off x="625400" y="736700"/>
            <a:ext cx="790200" cy="790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Shape 170"/>
          <p:cNvGrpSpPr/>
          <p:nvPr/>
        </p:nvGrpSpPr>
        <p:grpSpPr>
          <a:xfrm>
            <a:off x="842317" y="975119"/>
            <a:ext cx="356204" cy="313212"/>
            <a:chOff x="1929775" y="320925"/>
            <a:chExt cx="423800" cy="372650"/>
          </a:xfrm>
        </p:grpSpPr>
        <p:sp>
          <p:nvSpPr>
            <p:cNvPr id="171" name="Shape 171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0" t="0" r="0" b="0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0" t="0" r="0" b="0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0" t="0" r="0" b="0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0" t="0" r="0" b="0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0" t="0" r="0" b="0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Shape 110"/>
          <p:cNvSpPr txBox="1">
            <a:spLocks/>
          </p:cNvSpPr>
          <p:nvPr/>
        </p:nvSpPr>
        <p:spPr>
          <a:xfrm>
            <a:off x="1373555" y="329168"/>
            <a:ext cx="7877869" cy="11197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200" b="1" dirty="0">
                <a:highlight>
                  <a:srgbClr val="FFCD00"/>
                </a:highlight>
              </a:rPr>
              <a:t>История: адаптация к переменам и анализ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3624487" y="1038576"/>
            <a:ext cx="5217959" cy="4104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ru-RU" sz="11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История — еще один предмет, который технари часто считают бессмысленным. Казалось бы, зачем им знать о том, что было давным-давно? Однако нужно понимать, что и инженеры с программистами не работают в пустоте: все, что они создают, они создают в общем смысле для людей, и для их понимания недостаточно одной психологии. Любой человек — продукт породившей его среды, и чтобы понять его, нужно знать, откуда он пришел. В такой ситуации становится важным </a:t>
            </a:r>
            <a:r>
              <a:rPr lang="ru-RU" sz="11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знание исторического контекста, истоков тех или иных ситуаций, причин происходивших ранее и происходящих сейчас событий.</a:t>
            </a:r>
          </a:p>
          <a:p>
            <a:pPr algn="l"/>
            <a:r>
              <a:rPr lang="ru-RU" sz="11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Особенно важно разбираться в современной истории. Это поможет лучше ориентироваться в постоянно меняющемся мире, предугадывать важные события и уметь при необходимости вовремя отреагировать.</a:t>
            </a:r>
          </a:p>
          <a:p>
            <a:pPr algn="l"/>
            <a:r>
              <a:rPr lang="ru-RU" sz="11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Помимо этого, история развивает мышление, аналитические способности, умение видеть «картинку в целом», замечать взаимосвязи, что пригодится как непосредственно в профессиональной деятельности, так и при общении с другими людьми и построении деловых коммуникаций.</a:t>
            </a:r>
          </a:p>
          <a:p>
            <a:endParaRPr lang="ru-RU" sz="1200" b="0" i="0" dirty="0">
              <a:solidFill>
                <a:srgbClr val="030F23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2C76D706-5C21-4F0B-BF68-60AAB2F8A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Любимый предмет — история. Куда идти учиться? | Домашняя школа  «ИнтернетУрок» | Дзен">
            <a:extLst>
              <a:ext uri="{FF2B5EF4-FFF2-40B4-BE49-F238E27FC236}">
                <a16:creationId xmlns:a16="http://schemas.microsoft.com/office/drawing/2014/main" xmlns="" id="{62B18FF4-B897-944B-8438-3C46C6EF75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703787"/>
            <a:ext cx="3624487" cy="2464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8556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7" name="Shape 167"/>
          <p:cNvCxnSpPr/>
          <p:nvPr/>
        </p:nvCxnSpPr>
        <p:spPr>
          <a:xfrm>
            <a:off x="-458006" y="1099471"/>
            <a:ext cx="91506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9" name="Shape 169"/>
          <p:cNvSpPr/>
          <p:nvPr/>
        </p:nvSpPr>
        <p:spPr>
          <a:xfrm>
            <a:off x="625400" y="736700"/>
            <a:ext cx="790200" cy="7902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0" name="Shape 170"/>
          <p:cNvGrpSpPr/>
          <p:nvPr/>
        </p:nvGrpSpPr>
        <p:grpSpPr>
          <a:xfrm>
            <a:off x="842317" y="975119"/>
            <a:ext cx="356204" cy="313212"/>
            <a:chOff x="1929775" y="320925"/>
            <a:chExt cx="423800" cy="372650"/>
          </a:xfrm>
        </p:grpSpPr>
        <p:sp>
          <p:nvSpPr>
            <p:cNvPr id="171" name="Shape 171"/>
            <p:cNvSpPr/>
            <p:nvPr/>
          </p:nvSpPr>
          <p:spPr>
            <a:xfrm>
              <a:off x="1929775" y="320925"/>
              <a:ext cx="423800" cy="372650"/>
            </a:xfrm>
            <a:custGeom>
              <a:avLst/>
              <a:gdLst/>
              <a:ahLst/>
              <a:cxnLst/>
              <a:rect l="0" t="0" r="0" b="0"/>
              <a:pathLst>
                <a:path w="16952" h="14906" fill="none" extrusionOk="0">
                  <a:moveTo>
                    <a:pt x="16172" y="0"/>
                  </a:moveTo>
                  <a:lnTo>
                    <a:pt x="780" y="0"/>
                  </a:lnTo>
                  <a:lnTo>
                    <a:pt x="780" y="0"/>
                  </a:lnTo>
                  <a:lnTo>
                    <a:pt x="634" y="25"/>
                  </a:lnTo>
                  <a:lnTo>
                    <a:pt x="488" y="73"/>
                  </a:lnTo>
                  <a:lnTo>
                    <a:pt x="341" y="146"/>
                  </a:lnTo>
                  <a:lnTo>
                    <a:pt x="220" y="244"/>
                  </a:lnTo>
                  <a:lnTo>
                    <a:pt x="122" y="341"/>
                  </a:lnTo>
                  <a:lnTo>
                    <a:pt x="74" y="487"/>
                  </a:lnTo>
                  <a:lnTo>
                    <a:pt x="25" y="634"/>
                  </a:lnTo>
                  <a:lnTo>
                    <a:pt x="0" y="780"/>
                  </a:lnTo>
                  <a:lnTo>
                    <a:pt x="0" y="14126"/>
                  </a:lnTo>
                  <a:lnTo>
                    <a:pt x="0" y="14126"/>
                  </a:lnTo>
                  <a:lnTo>
                    <a:pt x="25" y="14272"/>
                  </a:lnTo>
                  <a:lnTo>
                    <a:pt x="74" y="14418"/>
                  </a:lnTo>
                  <a:lnTo>
                    <a:pt x="122" y="14565"/>
                  </a:lnTo>
                  <a:lnTo>
                    <a:pt x="220" y="14662"/>
                  </a:lnTo>
                  <a:lnTo>
                    <a:pt x="341" y="14759"/>
                  </a:lnTo>
                  <a:lnTo>
                    <a:pt x="488" y="14832"/>
                  </a:lnTo>
                  <a:lnTo>
                    <a:pt x="634" y="14881"/>
                  </a:lnTo>
                  <a:lnTo>
                    <a:pt x="780" y="14906"/>
                  </a:lnTo>
                  <a:lnTo>
                    <a:pt x="16172" y="14906"/>
                  </a:lnTo>
                  <a:lnTo>
                    <a:pt x="16172" y="14906"/>
                  </a:lnTo>
                  <a:lnTo>
                    <a:pt x="16318" y="14881"/>
                  </a:lnTo>
                  <a:lnTo>
                    <a:pt x="16464" y="14832"/>
                  </a:lnTo>
                  <a:lnTo>
                    <a:pt x="16611" y="14759"/>
                  </a:lnTo>
                  <a:lnTo>
                    <a:pt x="16732" y="14662"/>
                  </a:lnTo>
                  <a:lnTo>
                    <a:pt x="16830" y="14565"/>
                  </a:lnTo>
                  <a:lnTo>
                    <a:pt x="16878" y="14418"/>
                  </a:lnTo>
                  <a:lnTo>
                    <a:pt x="16927" y="14272"/>
                  </a:lnTo>
                  <a:lnTo>
                    <a:pt x="16952" y="14126"/>
                  </a:lnTo>
                  <a:lnTo>
                    <a:pt x="16952" y="780"/>
                  </a:lnTo>
                  <a:lnTo>
                    <a:pt x="16952" y="780"/>
                  </a:lnTo>
                  <a:lnTo>
                    <a:pt x="16927" y="634"/>
                  </a:lnTo>
                  <a:lnTo>
                    <a:pt x="16878" y="487"/>
                  </a:lnTo>
                  <a:lnTo>
                    <a:pt x="16830" y="341"/>
                  </a:lnTo>
                  <a:lnTo>
                    <a:pt x="16732" y="244"/>
                  </a:lnTo>
                  <a:lnTo>
                    <a:pt x="16611" y="146"/>
                  </a:lnTo>
                  <a:lnTo>
                    <a:pt x="16464" y="73"/>
                  </a:lnTo>
                  <a:lnTo>
                    <a:pt x="16318" y="25"/>
                  </a:lnTo>
                  <a:lnTo>
                    <a:pt x="16172" y="0"/>
                  </a:lnTo>
                  <a:lnTo>
                    <a:pt x="1617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Shape 172"/>
            <p:cNvSpPr/>
            <p:nvPr/>
          </p:nvSpPr>
          <p:spPr>
            <a:xfrm>
              <a:off x="1954125" y="345275"/>
              <a:ext cx="375100" cy="323950"/>
            </a:xfrm>
            <a:custGeom>
              <a:avLst/>
              <a:gdLst/>
              <a:ahLst/>
              <a:cxnLst/>
              <a:rect l="0" t="0" r="0" b="0"/>
              <a:pathLst>
                <a:path w="15004" h="12958" fill="none" extrusionOk="0">
                  <a:moveTo>
                    <a:pt x="15003" y="12957"/>
                  </a:moveTo>
                  <a:lnTo>
                    <a:pt x="1" y="12957"/>
                  </a:lnTo>
                  <a:lnTo>
                    <a:pt x="1" y="0"/>
                  </a:lnTo>
                  <a:lnTo>
                    <a:pt x="15003" y="0"/>
                  </a:lnTo>
                  <a:lnTo>
                    <a:pt x="15003" y="12957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Shape 173"/>
            <p:cNvSpPr/>
            <p:nvPr/>
          </p:nvSpPr>
          <p:spPr>
            <a:xfrm>
              <a:off x="2162375" y="534625"/>
              <a:ext cx="146750" cy="113275"/>
            </a:xfrm>
            <a:custGeom>
              <a:avLst/>
              <a:gdLst/>
              <a:ahLst/>
              <a:cxnLst/>
              <a:rect l="0" t="0" r="0" b="0"/>
              <a:pathLst>
                <a:path w="5870" h="4531" fill="none" extrusionOk="0">
                  <a:moveTo>
                    <a:pt x="0" y="2266"/>
                  </a:moveTo>
                  <a:lnTo>
                    <a:pt x="1534" y="244"/>
                  </a:lnTo>
                  <a:lnTo>
                    <a:pt x="1534" y="244"/>
                  </a:lnTo>
                  <a:lnTo>
                    <a:pt x="1632" y="147"/>
                  </a:lnTo>
                  <a:lnTo>
                    <a:pt x="1754" y="50"/>
                  </a:lnTo>
                  <a:lnTo>
                    <a:pt x="1875" y="1"/>
                  </a:lnTo>
                  <a:lnTo>
                    <a:pt x="2022" y="1"/>
                  </a:lnTo>
                  <a:lnTo>
                    <a:pt x="2143" y="1"/>
                  </a:lnTo>
                  <a:lnTo>
                    <a:pt x="2289" y="50"/>
                  </a:lnTo>
                  <a:lnTo>
                    <a:pt x="2411" y="147"/>
                  </a:lnTo>
                  <a:lnTo>
                    <a:pt x="2509" y="244"/>
                  </a:lnTo>
                  <a:lnTo>
                    <a:pt x="5870" y="453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Shape 174"/>
            <p:cNvSpPr/>
            <p:nvPr/>
          </p:nvSpPr>
          <p:spPr>
            <a:xfrm>
              <a:off x="1974225" y="468875"/>
              <a:ext cx="232600" cy="179025"/>
            </a:xfrm>
            <a:custGeom>
              <a:avLst/>
              <a:gdLst/>
              <a:ahLst/>
              <a:cxnLst/>
              <a:rect l="0" t="0" r="0" b="0"/>
              <a:pathLst>
                <a:path w="9304" h="7161" fill="none" extrusionOk="0">
                  <a:moveTo>
                    <a:pt x="0" y="3995"/>
                  </a:moveTo>
                  <a:lnTo>
                    <a:pt x="2923" y="244"/>
                  </a:lnTo>
                  <a:lnTo>
                    <a:pt x="2923" y="244"/>
                  </a:lnTo>
                  <a:lnTo>
                    <a:pt x="3020" y="147"/>
                  </a:lnTo>
                  <a:lnTo>
                    <a:pt x="3142" y="49"/>
                  </a:lnTo>
                  <a:lnTo>
                    <a:pt x="3264" y="1"/>
                  </a:lnTo>
                  <a:lnTo>
                    <a:pt x="3410" y="1"/>
                  </a:lnTo>
                  <a:lnTo>
                    <a:pt x="3532" y="1"/>
                  </a:lnTo>
                  <a:lnTo>
                    <a:pt x="3678" y="49"/>
                  </a:lnTo>
                  <a:lnTo>
                    <a:pt x="3800" y="147"/>
                  </a:lnTo>
                  <a:lnTo>
                    <a:pt x="3897" y="244"/>
                  </a:lnTo>
                  <a:lnTo>
                    <a:pt x="9304" y="716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Shape 175"/>
            <p:cNvSpPr/>
            <p:nvPr/>
          </p:nvSpPr>
          <p:spPr>
            <a:xfrm>
              <a:off x="2169675" y="396425"/>
              <a:ext cx="97450" cy="97450"/>
            </a:xfrm>
            <a:custGeom>
              <a:avLst/>
              <a:gdLst/>
              <a:ahLst/>
              <a:cxnLst/>
              <a:rect l="0" t="0" r="0" b="0"/>
              <a:pathLst>
                <a:path w="3898" h="3898" fill="none" extrusionOk="0">
                  <a:moveTo>
                    <a:pt x="1949" y="3897"/>
                  </a:moveTo>
                  <a:lnTo>
                    <a:pt x="1949" y="3897"/>
                  </a:lnTo>
                  <a:lnTo>
                    <a:pt x="1754" y="3897"/>
                  </a:lnTo>
                  <a:lnTo>
                    <a:pt x="1559" y="3873"/>
                  </a:lnTo>
                  <a:lnTo>
                    <a:pt x="1364" y="3824"/>
                  </a:lnTo>
                  <a:lnTo>
                    <a:pt x="1194" y="3751"/>
                  </a:lnTo>
                  <a:lnTo>
                    <a:pt x="1023" y="3678"/>
                  </a:lnTo>
                  <a:lnTo>
                    <a:pt x="853" y="3580"/>
                  </a:lnTo>
                  <a:lnTo>
                    <a:pt x="707" y="3459"/>
                  </a:lnTo>
                  <a:lnTo>
                    <a:pt x="560" y="3337"/>
                  </a:lnTo>
                  <a:lnTo>
                    <a:pt x="439" y="3191"/>
                  </a:lnTo>
                  <a:lnTo>
                    <a:pt x="317" y="3045"/>
                  </a:lnTo>
                  <a:lnTo>
                    <a:pt x="220" y="2874"/>
                  </a:lnTo>
                  <a:lnTo>
                    <a:pt x="146" y="2704"/>
                  </a:lnTo>
                  <a:lnTo>
                    <a:pt x="73" y="2533"/>
                  </a:lnTo>
                  <a:lnTo>
                    <a:pt x="25" y="2338"/>
                  </a:lnTo>
                  <a:lnTo>
                    <a:pt x="0" y="2168"/>
                  </a:lnTo>
                  <a:lnTo>
                    <a:pt x="0" y="1949"/>
                  </a:lnTo>
                  <a:lnTo>
                    <a:pt x="0" y="1949"/>
                  </a:lnTo>
                  <a:lnTo>
                    <a:pt x="0" y="1754"/>
                  </a:lnTo>
                  <a:lnTo>
                    <a:pt x="25" y="1559"/>
                  </a:lnTo>
                  <a:lnTo>
                    <a:pt x="73" y="1389"/>
                  </a:lnTo>
                  <a:lnTo>
                    <a:pt x="146" y="1194"/>
                  </a:lnTo>
                  <a:lnTo>
                    <a:pt x="220" y="1023"/>
                  </a:lnTo>
                  <a:lnTo>
                    <a:pt x="317" y="877"/>
                  </a:lnTo>
                  <a:lnTo>
                    <a:pt x="439" y="707"/>
                  </a:lnTo>
                  <a:lnTo>
                    <a:pt x="560" y="585"/>
                  </a:lnTo>
                  <a:lnTo>
                    <a:pt x="707" y="463"/>
                  </a:lnTo>
                  <a:lnTo>
                    <a:pt x="853" y="341"/>
                  </a:lnTo>
                  <a:lnTo>
                    <a:pt x="1023" y="244"/>
                  </a:lnTo>
                  <a:lnTo>
                    <a:pt x="1194" y="171"/>
                  </a:lnTo>
                  <a:lnTo>
                    <a:pt x="1364" y="98"/>
                  </a:lnTo>
                  <a:lnTo>
                    <a:pt x="1559" y="49"/>
                  </a:lnTo>
                  <a:lnTo>
                    <a:pt x="1754" y="25"/>
                  </a:lnTo>
                  <a:lnTo>
                    <a:pt x="1949" y="0"/>
                  </a:lnTo>
                  <a:lnTo>
                    <a:pt x="1949" y="0"/>
                  </a:lnTo>
                  <a:lnTo>
                    <a:pt x="2144" y="25"/>
                  </a:lnTo>
                  <a:lnTo>
                    <a:pt x="2338" y="49"/>
                  </a:lnTo>
                  <a:lnTo>
                    <a:pt x="2533" y="98"/>
                  </a:lnTo>
                  <a:lnTo>
                    <a:pt x="2704" y="171"/>
                  </a:lnTo>
                  <a:lnTo>
                    <a:pt x="2874" y="244"/>
                  </a:lnTo>
                  <a:lnTo>
                    <a:pt x="3020" y="341"/>
                  </a:lnTo>
                  <a:lnTo>
                    <a:pt x="3191" y="463"/>
                  </a:lnTo>
                  <a:lnTo>
                    <a:pt x="3313" y="585"/>
                  </a:lnTo>
                  <a:lnTo>
                    <a:pt x="3459" y="707"/>
                  </a:lnTo>
                  <a:lnTo>
                    <a:pt x="3556" y="877"/>
                  </a:lnTo>
                  <a:lnTo>
                    <a:pt x="3654" y="1023"/>
                  </a:lnTo>
                  <a:lnTo>
                    <a:pt x="3727" y="1194"/>
                  </a:lnTo>
                  <a:lnTo>
                    <a:pt x="3800" y="1389"/>
                  </a:lnTo>
                  <a:lnTo>
                    <a:pt x="3848" y="1559"/>
                  </a:lnTo>
                  <a:lnTo>
                    <a:pt x="3873" y="1754"/>
                  </a:lnTo>
                  <a:lnTo>
                    <a:pt x="3897" y="1949"/>
                  </a:lnTo>
                  <a:lnTo>
                    <a:pt x="3897" y="1949"/>
                  </a:lnTo>
                  <a:lnTo>
                    <a:pt x="3873" y="2168"/>
                  </a:lnTo>
                  <a:lnTo>
                    <a:pt x="3848" y="2338"/>
                  </a:lnTo>
                  <a:lnTo>
                    <a:pt x="3800" y="2533"/>
                  </a:lnTo>
                  <a:lnTo>
                    <a:pt x="3727" y="2704"/>
                  </a:lnTo>
                  <a:lnTo>
                    <a:pt x="3654" y="2874"/>
                  </a:lnTo>
                  <a:lnTo>
                    <a:pt x="3556" y="3045"/>
                  </a:lnTo>
                  <a:lnTo>
                    <a:pt x="3459" y="3191"/>
                  </a:lnTo>
                  <a:lnTo>
                    <a:pt x="3313" y="3337"/>
                  </a:lnTo>
                  <a:lnTo>
                    <a:pt x="3191" y="3459"/>
                  </a:lnTo>
                  <a:lnTo>
                    <a:pt x="3020" y="3580"/>
                  </a:lnTo>
                  <a:lnTo>
                    <a:pt x="2874" y="3678"/>
                  </a:lnTo>
                  <a:lnTo>
                    <a:pt x="2704" y="3751"/>
                  </a:lnTo>
                  <a:lnTo>
                    <a:pt x="2533" y="3824"/>
                  </a:lnTo>
                  <a:lnTo>
                    <a:pt x="2338" y="3873"/>
                  </a:lnTo>
                  <a:lnTo>
                    <a:pt x="2144" y="3897"/>
                  </a:lnTo>
                  <a:lnTo>
                    <a:pt x="1949" y="3897"/>
                  </a:lnTo>
                  <a:lnTo>
                    <a:pt x="1949" y="3897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Shape 110"/>
          <p:cNvSpPr txBox="1">
            <a:spLocks/>
          </p:cNvSpPr>
          <p:nvPr/>
        </p:nvSpPr>
        <p:spPr>
          <a:xfrm>
            <a:off x="1373555" y="329168"/>
            <a:ext cx="7877869" cy="11197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200" b="1" dirty="0">
                <a:highlight>
                  <a:srgbClr val="FFCD00"/>
                </a:highlight>
              </a:rPr>
              <a:t>Иностранные языки: карьерный рост</a:t>
            </a:r>
          </a:p>
        </p:txBody>
      </p:sp>
      <p:sp>
        <p:nvSpPr>
          <p:cNvPr id="166" name="Shape 166"/>
          <p:cNvSpPr txBox="1">
            <a:spLocks noGrp="1"/>
          </p:cNvSpPr>
          <p:nvPr>
            <p:ph type="body" idx="4294967295"/>
          </p:nvPr>
        </p:nvSpPr>
        <p:spPr>
          <a:xfrm>
            <a:off x="3624487" y="1038576"/>
            <a:ext cx="5217959" cy="41049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В современном мире невозможно обойтись без знания английского, а лучше — и еще одного дополнительного иностранного языка. </a:t>
            </a:r>
            <a:r>
              <a:rPr lang="ru-RU" sz="12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Огромный объем полезной профессиональной литературы не переводится на русский и остается недоступным для тех, кто не может прочитать ее в оригинале.</a:t>
            </a:r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 Кроме того, многие компании сотрудничают с иностранными коллегами, открывают филиалы в других странах и отправляют сотрудников на конференции.</a:t>
            </a:r>
          </a:p>
          <a:p>
            <a:pPr algn="l"/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Хорошее, разностороннее знание иностранных языков существенно </a:t>
            </a:r>
            <a:r>
              <a:rPr lang="ru-RU" sz="1200" b="0" i="0" dirty="0">
                <a:solidFill>
                  <a:srgbClr val="FF0000"/>
                </a:solidFill>
                <a:effectLst/>
                <a:latin typeface="Trebuchet MS" panose="020B0603020202020204" pitchFamily="34" charset="0"/>
              </a:rPr>
              <a:t>повысит шансы найти работу над интересными проектами</a:t>
            </a:r>
            <a:r>
              <a:rPr lang="ru-RU" sz="1200" b="0" i="0" dirty="0">
                <a:solidFill>
                  <a:srgbClr val="030F23"/>
                </a:solidFill>
                <a:effectLst/>
                <a:latin typeface="Trebuchet MS" panose="020B0603020202020204" pitchFamily="34" charset="0"/>
              </a:rPr>
              <a:t>, расширит границы как в переносном, так и в самом прямом смысле этого слова, даст возможность работать где угодно. </a:t>
            </a:r>
            <a:endParaRPr lang="ru-RU" sz="1600" b="0" i="0" dirty="0">
              <a:solidFill>
                <a:srgbClr val="030F23"/>
              </a:solidFill>
              <a:effectLst/>
              <a:latin typeface="Trebuchet MS" panose="020B060302020202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2C76D706-5C21-4F0B-BF68-60AAB2F8A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10 Советов по изучению Английского языка - Как лучше учить английский язык">
            <a:extLst>
              <a:ext uri="{FF2B5EF4-FFF2-40B4-BE49-F238E27FC236}">
                <a16:creationId xmlns:a16="http://schemas.microsoft.com/office/drawing/2014/main" xmlns="" id="{8A73D5B8-DFC3-DE1B-9FAE-5364AC845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" y="1765319"/>
            <a:ext cx="3700463" cy="2199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3201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339687" y="566685"/>
            <a:ext cx="2050572" cy="11197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highlight>
                  <a:srgbClr val="FFCD00"/>
                </a:highlight>
              </a:rPr>
              <a:t>Выводы:</a:t>
            </a:r>
            <a:endParaRPr sz="2800"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225778" y="1616470"/>
            <a:ext cx="7965172" cy="31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just"/>
            <a:r>
              <a:rPr lang="ru-RU" b="0" i="0" dirty="0">
                <a:solidFill>
                  <a:srgbClr val="353535"/>
                </a:solidFill>
                <a:effectLst/>
                <a:latin typeface="Helvetica" panose="020B0604020202020204" pitchFamily="34" charset="0"/>
              </a:rPr>
              <a:t>Писатель София Гилберт: «Гуманитарные  занятия важны для того, чтобы мы оставались людьми в быстро меняющемся мире, управляемом технологиями».</a:t>
            </a:r>
          </a:p>
          <a:p>
            <a:pPr lvl="0" algn="just"/>
            <a:r>
              <a:rPr lang="ru-RU">
                <a:solidFill>
                  <a:srgbClr val="353535"/>
                </a:solidFill>
                <a:latin typeface="Helvetica" panose="020B0604020202020204" pitchFamily="34" charset="0"/>
              </a:rPr>
              <a:t>И</a:t>
            </a:r>
            <a:r>
              <a:rPr lang="ru-RU" b="0" i="0">
                <a:solidFill>
                  <a:srgbClr val="353535"/>
                </a:solidFill>
                <a:effectLst/>
                <a:latin typeface="Helvetica" panose="020B0604020202020204" pitchFamily="34" charset="0"/>
              </a:rPr>
              <a:t>нженер</a:t>
            </a:r>
            <a:r>
              <a:rPr lang="ru-RU" b="0" i="0" dirty="0">
                <a:solidFill>
                  <a:srgbClr val="353535"/>
                </a:solidFill>
                <a:effectLst/>
                <a:latin typeface="Helvetica" panose="020B0604020202020204" pitchFamily="34" charset="0"/>
              </a:rPr>
              <a:t>, воспринимающий только технические идеи, может лишь тиражировать технику, но не может создавать что-либо качественно новое, значимое.</a:t>
            </a:r>
            <a:endParaRPr dirty="0"/>
          </a:p>
        </p:txBody>
      </p:sp>
      <p:grpSp>
        <p:nvGrpSpPr>
          <p:cNvPr id="10" name="Shape 496"/>
          <p:cNvGrpSpPr/>
          <p:nvPr/>
        </p:nvGrpSpPr>
        <p:grpSpPr>
          <a:xfrm>
            <a:off x="936978" y="986769"/>
            <a:ext cx="214489" cy="277587"/>
            <a:chOff x="3979850" y="1598950"/>
            <a:chExt cx="356825" cy="505375"/>
          </a:xfrm>
        </p:grpSpPr>
        <p:sp>
          <p:nvSpPr>
            <p:cNvPr id="11" name="Shape 497"/>
            <p:cNvSpPr/>
            <p:nvPr/>
          </p:nvSpPr>
          <p:spPr>
            <a:xfrm>
              <a:off x="3979850" y="1602600"/>
              <a:ext cx="44475" cy="501725"/>
            </a:xfrm>
            <a:custGeom>
              <a:avLst/>
              <a:gdLst/>
              <a:ahLst/>
              <a:cxnLst/>
              <a:rect l="0" t="0" r="0" b="0"/>
              <a:pathLst>
                <a:path w="1779" h="20069" fill="none" extrusionOk="0">
                  <a:moveTo>
                    <a:pt x="1778" y="20069"/>
                  </a:moveTo>
                  <a:lnTo>
                    <a:pt x="1778" y="488"/>
                  </a:lnTo>
                  <a:lnTo>
                    <a:pt x="1778" y="488"/>
                  </a:lnTo>
                  <a:lnTo>
                    <a:pt x="1778" y="390"/>
                  </a:lnTo>
                  <a:lnTo>
                    <a:pt x="1730" y="293"/>
                  </a:lnTo>
                  <a:lnTo>
                    <a:pt x="1705" y="220"/>
                  </a:lnTo>
                  <a:lnTo>
                    <a:pt x="1632" y="147"/>
                  </a:lnTo>
                  <a:lnTo>
                    <a:pt x="1559" y="74"/>
                  </a:lnTo>
                  <a:lnTo>
                    <a:pt x="1486" y="25"/>
                  </a:lnTo>
                  <a:lnTo>
                    <a:pt x="1389" y="0"/>
                  </a:lnTo>
                  <a:lnTo>
                    <a:pt x="1291" y="0"/>
                  </a:lnTo>
                  <a:lnTo>
                    <a:pt x="488" y="0"/>
                  </a:lnTo>
                  <a:lnTo>
                    <a:pt x="488" y="0"/>
                  </a:lnTo>
                  <a:lnTo>
                    <a:pt x="390" y="0"/>
                  </a:lnTo>
                  <a:lnTo>
                    <a:pt x="293" y="25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5" y="390"/>
                  </a:lnTo>
                  <a:lnTo>
                    <a:pt x="1" y="488"/>
                  </a:lnTo>
                  <a:lnTo>
                    <a:pt x="1" y="20069"/>
                  </a:lnTo>
                  <a:lnTo>
                    <a:pt x="1778" y="20069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8"/>
            <p:cNvSpPr/>
            <p:nvPr/>
          </p:nvSpPr>
          <p:spPr>
            <a:xfrm>
              <a:off x="4037075" y="1598950"/>
              <a:ext cx="299600" cy="228950"/>
            </a:xfrm>
            <a:custGeom>
              <a:avLst/>
              <a:gdLst/>
              <a:ahLst/>
              <a:cxnLst/>
              <a:rect l="0" t="0" r="0" b="0"/>
              <a:pathLst>
                <a:path w="11984" h="9158" fill="none" extrusionOk="0">
                  <a:moveTo>
                    <a:pt x="1" y="8403"/>
                  </a:moveTo>
                  <a:lnTo>
                    <a:pt x="1" y="8403"/>
                  </a:lnTo>
                  <a:lnTo>
                    <a:pt x="366" y="8184"/>
                  </a:lnTo>
                  <a:lnTo>
                    <a:pt x="732" y="8013"/>
                  </a:lnTo>
                  <a:lnTo>
                    <a:pt x="1097" y="7867"/>
                  </a:lnTo>
                  <a:lnTo>
                    <a:pt x="1438" y="7770"/>
                  </a:lnTo>
                  <a:lnTo>
                    <a:pt x="1803" y="7696"/>
                  </a:lnTo>
                  <a:lnTo>
                    <a:pt x="2168" y="7672"/>
                  </a:lnTo>
                  <a:lnTo>
                    <a:pt x="2534" y="7648"/>
                  </a:lnTo>
                  <a:lnTo>
                    <a:pt x="2875" y="7672"/>
                  </a:lnTo>
                  <a:lnTo>
                    <a:pt x="3240" y="7696"/>
                  </a:lnTo>
                  <a:lnTo>
                    <a:pt x="3605" y="7745"/>
                  </a:lnTo>
                  <a:lnTo>
                    <a:pt x="3971" y="7818"/>
                  </a:lnTo>
                  <a:lnTo>
                    <a:pt x="4312" y="7891"/>
                  </a:lnTo>
                  <a:lnTo>
                    <a:pt x="5042" y="8111"/>
                  </a:lnTo>
                  <a:lnTo>
                    <a:pt x="5749" y="8330"/>
                  </a:lnTo>
                  <a:lnTo>
                    <a:pt x="6479" y="8549"/>
                  </a:lnTo>
                  <a:lnTo>
                    <a:pt x="7186" y="8768"/>
                  </a:lnTo>
                  <a:lnTo>
                    <a:pt x="7916" y="8963"/>
                  </a:lnTo>
                  <a:lnTo>
                    <a:pt x="8282" y="9036"/>
                  </a:lnTo>
                  <a:lnTo>
                    <a:pt x="8623" y="9085"/>
                  </a:lnTo>
                  <a:lnTo>
                    <a:pt x="8988" y="9133"/>
                  </a:lnTo>
                  <a:lnTo>
                    <a:pt x="9353" y="9158"/>
                  </a:lnTo>
                  <a:lnTo>
                    <a:pt x="9719" y="9133"/>
                  </a:lnTo>
                  <a:lnTo>
                    <a:pt x="10059" y="9109"/>
                  </a:lnTo>
                  <a:lnTo>
                    <a:pt x="10425" y="9060"/>
                  </a:lnTo>
                  <a:lnTo>
                    <a:pt x="10790" y="8963"/>
                  </a:lnTo>
                  <a:lnTo>
                    <a:pt x="11155" y="8841"/>
                  </a:lnTo>
                  <a:lnTo>
                    <a:pt x="11496" y="8671"/>
                  </a:lnTo>
                  <a:lnTo>
                    <a:pt x="11496" y="8671"/>
                  </a:lnTo>
                  <a:lnTo>
                    <a:pt x="11667" y="8573"/>
                  </a:lnTo>
                  <a:lnTo>
                    <a:pt x="11789" y="8476"/>
                  </a:lnTo>
                  <a:lnTo>
                    <a:pt x="11862" y="8354"/>
                  </a:lnTo>
                  <a:lnTo>
                    <a:pt x="11935" y="8232"/>
                  </a:lnTo>
                  <a:lnTo>
                    <a:pt x="11984" y="8111"/>
                  </a:lnTo>
                  <a:lnTo>
                    <a:pt x="11984" y="7989"/>
                  </a:lnTo>
                  <a:lnTo>
                    <a:pt x="11935" y="7891"/>
                  </a:lnTo>
                  <a:lnTo>
                    <a:pt x="11886" y="7794"/>
                  </a:lnTo>
                  <a:lnTo>
                    <a:pt x="11886" y="7794"/>
                  </a:lnTo>
                  <a:lnTo>
                    <a:pt x="11496" y="7404"/>
                  </a:lnTo>
                  <a:lnTo>
                    <a:pt x="11107" y="6941"/>
                  </a:lnTo>
                  <a:lnTo>
                    <a:pt x="10741" y="6454"/>
                  </a:lnTo>
                  <a:lnTo>
                    <a:pt x="10352" y="5943"/>
                  </a:lnTo>
                  <a:lnTo>
                    <a:pt x="10352" y="5943"/>
                  </a:lnTo>
                  <a:lnTo>
                    <a:pt x="10279" y="5797"/>
                  </a:lnTo>
                  <a:lnTo>
                    <a:pt x="10230" y="5651"/>
                  </a:lnTo>
                  <a:lnTo>
                    <a:pt x="10206" y="5480"/>
                  </a:lnTo>
                  <a:lnTo>
                    <a:pt x="10181" y="5285"/>
                  </a:lnTo>
                  <a:lnTo>
                    <a:pt x="10206" y="5115"/>
                  </a:lnTo>
                  <a:lnTo>
                    <a:pt x="10230" y="4944"/>
                  </a:lnTo>
                  <a:lnTo>
                    <a:pt x="10279" y="4774"/>
                  </a:lnTo>
                  <a:lnTo>
                    <a:pt x="10352" y="4603"/>
                  </a:lnTo>
                  <a:lnTo>
                    <a:pt x="10352" y="4603"/>
                  </a:lnTo>
                  <a:lnTo>
                    <a:pt x="10741" y="3873"/>
                  </a:lnTo>
                  <a:lnTo>
                    <a:pt x="11107" y="3118"/>
                  </a:lnTo>
                  <a:lnTo>
                    <a:pt x="11496" y="2338"/>
                  </a:lnTo>
                  <a:lnTo>
                    <a:pt x="11886" y="1486"/>
                  </a:lnTo>
                  <a:lnTo>
                    <a:pt x="11886" y="1486"/>
                  </a:lnTo>
                  <a:lnTo>
                    <a:pt x="11959" y="1315"/>
                  </a:lnTo>
                  <a:lnTo>
                    <a:pt x="11984" y="1169"/>
                  </a:lnTo>
                  <a:lnTo>
                    <a:pt x="11984" y="1048"/>
                  </a:lnTo>
                  <a:lnTo>
                    <a:pt x="11935" y="975"/>
                  </a:lnTo>
                  <a:lnTo>
                    <a:pt x="11862" y="950"/>
                  </a:lnTo>
                  <a:lnTo>
                    <a:pt x="11789" y="926"/>
                  </a:lnTo>
                  <a:lnTo>
                    <a:pt x="11667" y="975"/>
                  </a:lnTo>
                  <a:lnTo>
                    <a:pt x="11496" y="1023"/>
                  </a:lnTo>
                  <a:lnTo>
                    <a:pt x="11496" y="1023"/>
                  </a:lnTo>
                  <a:lnTo>
                    <a:pt x="11155" y="1194"/>
                  </a:lnTo>
                  <a:lnTo>
                    <a:pt x="10790" y="1315"/>
                  </a:lnTo>
                  <a:lnTo>
                    <a:pt x="10425" y="1413"/>
                  </a:lnTo>
                  <a:lnTo>
                    <a:pt x="10059" y="1462"/>
                  </a:lnTo>
                  <a:lnTo>
                    <a:pt x="9719" y="1510"/>
                  </a:lnTo>
                  <a:lnTo>
                    <a:pt x="9353" y="1510"/>
                  </a:lnTo>
                  <a:lnTo>
                    <a:pt x="8988" y="1486"/>
                  </a:lnTo>
                  <a:lnTo>
                    <a:pt x="8623" y="1462"/>
                  </a:lnTo>
                  <a:lnTo>
                    <a:pt x="8282" y="1389"/>
                  </a:lnTo>
                  <a:lnTo>
                    <a:pt x="7916" y="1315"/>
                  </a:lnTo>
                  <a:lnTo>
                    <a:pt x="7186" y="1145"/>
                  </a:lnTo>
                  <a:lnTo>
                    <a:pt x="6479" y="926"/>
                  </a:lnTo>
                  <a:lnTo>
                    <a:pt x="5749" y="682"/>
                  </a:lnTo>
                  <a:lnTo>
                    <a:pt x="5042" y="463"/>
                  </a:lnTo>
                  <a:lnTo>
                    <a:pt x="4312" y="268"/>
                  </a:lnTo>
                  <a:lnTo>
                    <a:pt x="3971" y="171"/>
                  </a:lnTo>
                  <a:lnTo>
                    <a:pt x="3605" y="98"/>
                  </a:lnTo>
                  <a:lnTo>
                    <a:pt x="3240" y="49"/>
                  </a:lnTo>
                  <a:lnTo>
                    <a:pt x="2875" y="25"/>
                  </a:lnTo>
                  <a:lnTo>
                    <a:pt x="2534" y="0"/>
                  </a:lnTo>
                  <a:lnTo>
                    <a:pt x="2168" y="25"/>
                  </a:lnTo>
                  <a:lnTo>
                    <a:pt x="1803" y="73"/>
                  </a:lnTo>
                  <a:lnTo>
                    <a:pt x="1438" y="122"/>
                  </a:lnTo>
                  <a:lnTo>
                    <a:pt x="1097" y="244"/>
                  </a:lnTo>
                  <a:lnTo>
                    <a:pt x="732" y="366"/>
                  </a:lnTo>
                  <a:lnTo>
                    <a:pt x="366" y="536"/>
                  </a:lnTo>
                  <a:lnTo>
                    <a:pt x="1" y="755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xmlns="" id="{DDA37245-631F-4508-B385-2741A46211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451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subTitle" idx="4294967295"/>
          </p:nvPr>
        </p:nvSpPr>
        <p:spPr>
          <a:xfrm>
            <a:off x="0" y="1998110"/>
            <a:ext cx="9144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3600" b="1" i="1" dirty="0">
                <a:latin typeface="Lora"/>
                <a:ea typeface="Lora"/>
                <a:cs typeface="Lora"/>
                <a:sym typeface="Lora"/>
              </a:rPr>
              <a:t>                     За внимание!</a:t>
            </a:r>
            <a:endParaRPr sz="3600" b="1" i="1" dirty="0">
              <a:latin typeface="Lora"/>
              <a:ea typeface="Lora"/>
              <a:cs typeface="Lora"/>
              <a:sym typeface="Lora"/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</a:endParaRPr>
          </a:p>
          <a:p>
            <a:pPr marL="76200" indent="0">
              <a:buNone/>
            </a:pP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i="1" dirty="0"/>
          </a:p>
        </p:txBody>
      </p:sp>
      <p:cxnSp>
        <p:nvCxnSpPr>
          <p:cNvPr id="376" name="Shape 376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Shape 377"/>
          <p:cNvSpPr txBox="1">
            <a:spLocks noGrp="1"/>
          </p:cNvSpPr>
          <p:nvPr>
            <p:ph type="ctrTitle" idx="4294967295"/>
          </p:nvPr>
        </p:nvSpPr>
        <p:spPr>
          <a:xfrm>
            <a:off x="2342410" y="859175"/>
            <a:ext cx="4908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/>
              <a:t>Спасибо</a:t>
            </a:r>
            <a:endParaRPr sz="6000" dirty="0"/>
          </a:p>
        </p:txBody>
      </p:sp>
      <p:cxnSp>
        <p:nvCxnSpPr>
          <p:cNvPr id="378" name="Shape 378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9" name="Shape 379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0" name="Shape 380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381" name="Shape 38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1C066FF9-91B0-4DDC-A989-014904BD2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164CA78F-2E9F-489B-8F3D-FDB841F9E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738" y="350044"/>
            <a:ext cx="7233327" cy="1138676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Феномен </a:t>
            </a:r>
            <a:r>
              <a:rPr lang="ru-RU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«инженерное мышление»</a:t>
            </a:r>
            <a:r>
              <a:rPr lang="ru-RU" sz="1800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является объектом изучения многих наук: философии, психологии, педагогики, гуманитарных и технических наук. Возникает вопрос – </a:t>
            </a:r>
            <a:r>
              <a:rPr lang="ru-RU" sz="1800" u="sng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зачем</a:t>
            </a:r>
            <a:r>
              <a:rPr lang="ru-RU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и </a:t>
            </a:r>
            <a:r>
              <a:rPr lang="ru-RU" sz="1800" u="sng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как</a:t>
            </a:r>
            <a:r>
              <a:rPr lang="ru-RU" sz="1800" dirty="0">
                <a:solidFill>
                  <a:srgbClr val="FFC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в процессе обучения формировать инженерное мышление </a:t>
            </a:r>
            <a:r>
              <a:rPr lang="ru-RU" sz="1800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на гуманитарных дисциплинах?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2050" name="Picture 2" descr="Что такое инженерное мышление? | ВКонтакте">
            <a:extLst>
              <a:ext uri="{FF2B5EF4-FFF2-40B4-BE49-F238E27FC236}">
                <a16:creationId xmlns:a16="http://schemas.microsoft.com/office/drawing/2014/main" xmlns="" id="{925E49BC-7606-A5D2-8559-A5021D9AB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4748" l="5391" r="100000">
                        <a14:foregroundMark x1="27187" y1="15974" x2="22500" y2="26039"/>
                        <a14:foregroundMark x1="34219" y1="25055" x2="34219" y2="25055"/>
                        <a14:foregroundMark x1="29453" y1="33260" x2="29453" y2="33260"/>
                        <a14:foregroundMark x1="30000" y1="34245" x2="30000" y2="34245"/>
                        <a14:foregroundMark x1="28516" y1="37746" x2="28516" y2="37746"/>
                        <a14:foregroundMark x1="26406" y1="40481" x2="26406" y2="40481"/>
                        <a14:backgroundMark x1="18047" y1="72429" x2="18047" y2="72429"/>
                        <a14:backgroundMark x1="18438" y1="74617" x2="18438" y2="746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7357" y="1250156"/>
            <a:ext cx="5307806" cy="354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4">
            <a:extLst>
              <a:ext uri="{FF2B5EF4-FFF2-40B4-BE49-F238E27FC236}">
                <a16:creationId xmlns:a16="http://schemas.microsoft.com/office/drawing/2014/main" xmlns="" id="{CC054A45-05FE-F232-773A-E79327B87465}"/>
              </a:ext>
            </a:extLst>
          </p:cNvPr>
          <p:cNvSpPr txBox="1">
            <a:spLocks/>
          </p:cNvSpPr>
          <p:nvPr/>
        </p:nvSpPr>
        <p:spPr>
          <a:xfrm>
            <a:off x="3488531" y="2452468"/>
            <a:ext cx="3776662" cy="11386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highlight>
                  <a:srgbClr val="FFFFFF"/>
                </a:highlight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ru-RU" sz="1800" i="1" dirty="0"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Что такое инженерное мышление и зачем его развивать?</a:t>
            </a:r>
            <a:endParaRPr lang="ru-RU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3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1858745" y="1711250"/>
            <a:ext cx="6399287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2400" dirty="0"/>
              <a:t>Понятие </a:t>
            </a:r>
            <a:r>
              <a:rPr lang="ru-RU" sz="2400" dirty="0">
                <a:solidFill>
                  <a:schemeClr val="tx1"/>
                </a:solidFill>
              </a:rPr>
              <a:t>«Инженерное мышление »</a:t>
            </a:r>
            <a:endParaRPr sz="2400" dirty="0">
              <a:solidFill>
                <a:schemeClr val="tx1"/>
              </a:solidFill>
            </a:endParaRPr>
          </a:p>
        </p:txBody>
      </p:sp>
      <p:sp>
        <p:nvSpPr>
          <p:cNvPr id="99" name="Shape 99"/>
          <p:cNvSpPr txBox="1">
            <a:spLocks noGrp="1"/>
          </p:cNvSpPr>
          <p:nvPr>
            <p:ph type="subTitle" idx="1"/>
          </p:nvPr>
        </p:nvSpPr>
        <p:spPr>
          <a:xfrm>
            <a:off x="1405925" y="2815923"/>
            <a:ext cx="7032977" cy="8838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0"/>
            <a:r>
              <a:rPr lang="ru-RU" sz="1600" b="1" dirty="0"/>
              <a:t>Инженерное мышление </a:t>
            </a:r>
            <a:r>
              <a:rPr lang="ru-RU" sz="1600" dirty="0"/>
              <a:t>–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это системное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творческое 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техническое мышление, позволяющее видеть проблему целиком с разных сторон, видеть связи между ее частями. </a:t>
            </a:r>
            <a:endParaRPr lang="ru-RU" sz="1600" dirty="0"/>
          </a:p>
        </p:txBody>
      </p:sp>
      <p:sp>
        <p:nvSpPr>
          <p:cNvPr id="100" name="Shape 100"/>
          <p:cNvSpPr txBox="1"/>
          <p:nvPr/>
        </p:nvSpPr>
        <p:spPr>
          <a:xfrm>
            <a:off x="1133975" y="2291150"/>
            <a:ext cx="5439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1</a:t>
            </a:r>
            <a:endParaRPr sz="2400" dirty="0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F5FDC793-6F6C-4E83-81CD-A06663C11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subTitle" idx="4294967295"/>
          </p:nvPr>
        </p:nvSpPr>
        <p:spPr>
          <a:xfrm>
            <a:off x="1864375" y="1641097"/>
            <a:ext cx="6602292" cy="18471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    </a:t>
            </a:r>
            <a:r>
              <a:rPr lang="ru-RU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Инженерное мышление 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позволяет видеть одновременно систему, надсистему, подсистему, связи между ними и внутри них, причем для каждой из них – видеть прошлое, настоящее и будущее. Другими словами, инженерное мышление должно быть </a:t>
            </a:r>
            <a:r>
              <a:rPr lang="ru-RU" sz="1800" b="1" dirty="0">
                <a:solidFill>
                  <a:srgbClr val="FFC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многоэкранным.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Чем больше экранов будет видеть ученик, тем более оригинальное и простое решение он сможет предложить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marL="0" lvl="0" indent="0" algn="just" rtl="0">
              <a:spcBef>
                <a:spcPts val="600"/>
              </a:spcBef>
              <a:spcAft>
                <a:spcPts val="0"/>
              </a:spcAft>
              <a:buNone/>
            </a:pPr>
            <a:endParaRPr sz="2000" i="1" dirty="0">
              <a:solidFill>
                <a:schemeClr val="dk1"/>
              </a:solidFill>
            </a:endParaRPr>
          </a:p>
        </p:txBody>
      </p:sp>
      <p:cxnSp>
        <p:nvCxnSpPr>
          <p:cNvPr id="376" name="Shape 376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Shape 377"/>
          <p:cNvSpPr txBox="1">
            <a:spLocks noGrp="1"/>
          </p:cNvSpPr>
          <p:nvPr>
            <p:ph type="ctrTitle" idx="4294967295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/>
              <a:t>Важно</a:t>
            </a:r>
            <a:r>
              <a:rPr lang="en" sz="6000" dirty="0"/>
              <a:t>!</a:t>
            </a:r>
            <a:endParaRPr sz="6000" dirty="0"/>
          </a:p>
        </p:txBody>
      </p:sp>
      <p:cxnSp>
        <p:nvCxnSpPr>
          <p:cNvPr id="378" name="Shape 378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9" name="Shape 379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80" name="Shape 380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381" name="Shape 38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84BE0ED-D6F9-4C91-858F-DFFF2B57F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21F0B75-3D4C-B3D6-31E5-23D8C7AA7EDF}"/>
              </a:ext>
            </a:extLst>
          </p:cNvPr>
          <p:cNvSpPr txBox="1"/>
          <p:nvPr/>
        </p:nvSpPr>
        <p:spPr>
          <a:xfrm>
            <a:off x="1947310" y="4041233"/>
            <a:ext cx="6519357" cy="773673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4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rPr>
              <a:t>По мнению исследователей, гуманитарные дисциплины в общем объеме изучаемых технических дисциплин должны составлять от 30 до 40 процентов.</a:t>
            </a:r>
          </a:p>
        </p:txBody>
      </p:sp>
    </p:spTree>
    <p:extLst>
      <p:ext uri="{BB962C8B-B14F-4D97-AF65-F5344CB8AC3E}">
        <p14:creationId xmlns:p14="http://schemas.microsoft.com/office/powerpoint/2010/main" val="3056538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subTitle" idx="4294967295"/>
          </p:nvPr>
        </p:nvSpPr>
        <p:spPr>
          <a:xfrm>
            <a:off x="1864375" y="1641097"/>
            <a:ext cx="6602292" cy="215937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just">
              <a:buNone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Mangal" panose="02040503050203030202" pitchFamily="18" charset="0"/>
              </a:rPr>
              <a:t>     </a:t>
            </a:r>
            <a:r>
              <a:rPr lang="ru-RU" sz="1600" b="0" i="0" dirty="0">
                <a:solidFill>
                  <a:srgbClr val="18181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Важнейшую роль в формировании инженерной характеристики мышления, переходящей в категории нравственного воспитания, играют дисциплины гуманитарной направленности: </a:t>
            </a:r>
            <a:r>
              <a:rPr lang="ru-RU" sz="16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литература, история, русский и иностранные языки.</a:t>
            </a:r>
            <a:r>
              <a:rPr lang="ru-RU" sz="1600" b="0" i="0" dirty="0">
                <a:solidFill>
                  <a:srgbClr val="18181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Именно поэтому можно утверждать, что задача формирования инженерного мышления не решается только в рамках естественно-научных и математических дисциплин, для этого необходимо </a:t>
            </a:r>
            <a:r>
              <a:rPr lang="ru-RU" sz="16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объединение всех учителей</a:t>
            </a:r>
            <a:r>
              <a:rPr lang="ru-RU" sz="1600" b="0" i="0" dirty="0">
                <a:solidFill>
                  <a:srgbClr val="181818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sz="2000" i="1" dirty="0">
              <a:solidFill>
                <a:schemeClr val="dk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76" name="Shape 376"/>
          <p:cNvCxnSpPr/>
          <p:nvPr/>
        </p:nvCxnSpPr>
        <p:spPr>
          <a:xfrm>
            <a:off x="6450" y="1428750"/>
            <a:ext cx="23973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7" name="Shape 377"/>
          <p:cNvSpPr txBox="1">
            <a:spLocks noGrp="1"/>
          </p:cNvSpPr>
          <p:nvPr>
            <p:ph type="ctrTitle" idx="4294967295"/>
          </p:nvPr>
        </p:nvSpPr>
        <p:spPr>
          <a:xfrm>
            <a:off x="2371625" y="816550"/>
            <a:ext cx="4908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dirty="0"/>
              <a:t>Важно</a:t>
            </a:r>
            <a:r>
              <a:rPr lang="en" sz="6000" dirty="0"/>
              <a:t>!</a:t>
            </a:r>
            <a:endParaRPr sz="6000" dirty="0"/>
          </a:p>
        </p:txBody>
      </p:sp>
      <p:cxnSp>
        <p:nvCxnSpPr>
          <p:cNvPr id="378" name="Shape 378"/>
          <p:cNvCxnSpPr/>
          <p:nvPr/>
        </p:nvCxnSpPr>
        <p:spPr>
          <a:xfrm>
            <a:off x="5589800" y="1428750"/>
            <a:ext cx="35541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79" name="Shape 379"/>
          <p:cNvSpPr/>
          <p:nvPr/>
        </p:nvSpPr>
        <p:spPr>
          <a:xfrm>
            <a:off x="831925" y="859175"/>
            <a:ext cx="1139100" cy="11391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380" name="Shape 380"/>
          <p:cNvGrpSpPr/>
          <p:nvPr/>
        </p:nvGrpSpPr>
        <p:grpSpPr>
          <a:xfrm>
            <a:off x="1148888" y="1190759"/>
            <a:ext cx="505722" cy="475767"/>
            <a:chOff x="5972700" y="2330200"/>
            <a:chExt cx="411625" cy="387275"/>
          </a:xfrm>
        </p:grpSpPr>
        <p:sp>
          <p:nvSpPr>
            <p:cNvPr id="381" name="Shape 381"/>
            <p:cNvSpPr/>
            <p:nvPr/>
          </p:nvSpPr>
          <p:spPr>
            <a:xfrm>
              <a:off x="5972700" y="2476950"/>
              <a:ext cx="98050" cy="219825"/>
            </a:xfrm>
            <a:custGeom>
              <a:avLst/>
              <a:gdLst/>
              <a:ahLst/>
              <a:cxnLst/>
              <a:rect l="0" t="0" r="0" b="0"/>
              <a:pathLst>
                <a:path w="3922" h="8793" fill="none" extrusionOk="0">
                  <a:moveTo>
                    <a:pt x="0" y="0"/>
                  </a:moveTo>
                  <a:lnTo>
                    <a:pt x="0" y="8792"/>
                  </a:lnTo>
                  <a:lnTo>
                    <a:pt x="3921" y="8792"/>
                  </a:lnTo>
                  <a:lnTo>
                    <a:pt x="3921" y="0"/>
                  </a:lnTo>
                  <a:lnTo>
                    <a:pt x="0" y="0"/>
                  </a:lnTo>
                  <a:close/>
                  <a:moveTo>
                    <a:pt x="2411" y="2411"/>
                  </a:moveTo>
                  <a:lnTo>
                    <a:pt x="2411" y="2411"/>
                  </a:lnTo>
                  <a:lnTo>
                    <a:pt x="2265" y="2387"/>
                  </a:lnTo>
                  <a:lnTo>
                    <a:pt x="2143" y="2363"/>
                  </a:lnTo>
                  <a:lnTo>
                    <a:pt x="2022" y="2290"/>
                  </a:lnTo>
                  <a:lnTo>
                    <a:pt x="1924" y="2216"/>
                  </a:lnTo>
                  <a:lnTo>
                    <a:pt x="1827" y="2095"/>
                  </a:lnTo>
                  <a:lnTo>
                    <a:pt x="1754" y="1973"/>
                  </a:lnTo>
                  <a:lnTo>
                    <a:pt x="1729" y="1851"/>
                  </a:lnTo>
                  <a:lnTo>
                    <a:pt x="1705" y="1705"/>
                  </a:lnTo>
                  <a:lnTo>
                    <a:pt x="1705" y="1705"/>
                  </a:lnTo>
                  <a:lnTo>
                    <a:pt x="1729" y="1559"/>
                  </a:lnTo>
                  <a:lnTo>
                    <a:pt x="1754" y="1437"/>
                  </a:lnTo>
                  <a:lnTo>
                    <a:pt x="1827" y="1315"/>
                  </a:lnTo>
                  <a:lnTo>
                    <a:pt x="1924" y="1218"/>
                  </a:lnTo>
                  <a:lnTo>
                    <a:pt x="2022" y="1120"/>
                  </a:lnTo>
                  <a:lnTo>
                    <a:pt x="2143" y="1072"/>
                  </a:lnTo>
                  <a:lnTo>
                    <a:pt x="2265" y="1023"/>
                  </a:lnTo>
                  <a:lnTo>
                    <a:pt x="2411" y="999"/>
                  </a:lnTo>
                  <a:lnTo>
                    <a:pt x="2411" y="999"/>
                  </a:lnTo>
                  <a:lnTo>
                    <a:pt x="2557" y="1023"/>
                  </a:lnTo>
                  <a:lnTo>
                    <a:pt x="2679" y="1072"/>
                  </a:lnTo>
                  <a:lnTo>
                    <a:pt x="2801" y="1120"/>
                  </a:lnTo>
                  <a:lnTo>
                    <a:pt x="2898" y="1218"/>
                  </a:lnTo>
                  <a:lnTo>
                    <a:pt x="2996" y="1315"/>
                  </a:lnTo>
                  <a:lnTo>
                    <a:pt x="3069" y="1437"/>
                  </a:lnTo>
                  <a:lnTo>
                    <a:pt x="3093" y="1559"/>
                  </a:lnTo>
                  <a:lnTo>
                    <a:pt x="3118" y="1705"/>
                  </a:lnTo>
                  <a:lnTo>
                    <a:pt x="3118" y="1705"/>
                  </a:lnTo>
                  <a:lnTo>
                    <a:pt x="3093" y="1851"/>
                  </a:lnTo>
                  <a:lnTo>
                    <a:pt x="3069" y="1973"/>
                  </a:lnTo>
                  <a:lnTo>
                    <a:pt x="2996" y="2095"/>
                  </a:lnTo>
                  <a:lnTo>
                    <a:pt x="2898" y="2216"/>
                  </a:lnTo>
                  <a:lnTo>
                    <a:pt x="2801" y="2290"/>
                  </a:lnTo>
                  <a:lnTo>
                    <a:pt x="2679" y="2363"/>
                  </a:lnTo>
                  <a:lnTo>
                    <a:pt x="2557" y="2387"/>
                  </a:lnTo>
                  <a:lnTo>
                    <a:pt x="2411" y="2411"/>
                  </a:lnTo>
                  <a:lnTo>
                    <a:pt x="2411" y="2411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Shape 382"/>
            <p:cNvSpPr/>
            <p:nvPr/>
          </p:nvSpPr>
          <p:spPr>
            <a:xfrm>
              <a:off x="6078025" y="2330200"/>
              <a:ext cx="306300" cy="387275"/>
            </a:xfrm>
            <a:custGeom>
              <a:avLst/>
              <a:gdLst/>
              <a:ahLst/>
              <a:cxnLst/>
              <a:rect l="0" t="0" r="0" b="0"/>
              <a:pathLst>
                <a:path w="12252" h="15491" fill="none" extrusionOk="0">
                  <a:moveTo>
                    <a:pt x="1" y="13396"/>
                  </a:moveTo>
                  <a:lnTo>
                    <a:pt x="1511" y="13396"/>
                  </a:lnTo>
                  <a:lnTo>
                    <a:pt x="1511" y="13396"/>
                  </a:lnTo>
                  <a:lnTo>
                    <a:pt x="1998" y="13639"/>
                  </a:lnTo>
                  <a:lnTo>
                    <a:pt x="2680" y="13932"/>
                  </a:lnTo>
                  <a:lnTo>
                    <a:pt x="3556" y="14273"/>
                  </a:lnTo>
                  <a:lnTo>
                    <a:pt x="4531" y="14638"/>
                  </a:lnTo>
                  <a:lnTo>
                    <a:pt x="5578" y="14955"/>
                  </a:lnTo>
                  <a:lnTo>
                    <a:pt x="6114" y="15101"/>
                  </a:lnTo>
                  <a:lnTo>
                    <a:pt x="6650" y="15222"/>
                  </a:lnTo>
                  <a:lnTo>
                    <a:pt x="7161" y="15344"/>
                  </a:lnTo>
                  <a:lnTo>
                    <a:pt x="7672" y="15417"/>
                  </a:lnTo>
                  <a:lnTo>
                    <a:pt x="8135" y="15466"/>
                  </a:lnTo>
                  <a:lnTo>
                    <a:pt x="8598" y="15490"/>
                  </a:lnTo>
                  <a:lnTo>
                    <a:pt x="8598" y="15490"/>
                  </a:lnTo>
                  <a:lnTo>
                    <a:pt x="9377" y="15490"/>
                  </a:lnTo>
                  <a:lnTo>
                    <a:pt x="9791" y="15466"/>
                  </a:lnTo>
                  <a:lnTo>
                    <a:pt x="10181" y="15417"/>
                  </a:lnTo>
                  <a:lnTo>
                    <a:pt x="10522" y="15320"/>
                  </a:lnTo>
                  <a:lnTo>
                    <a:pt x="10692" y="15271"/>
                  </a:lnTo>
                  <a:lnTo>
                    <a:pt x="10814" y="15222"/>
                  </a:lnTo>
                  <a:lnTo>
                    <a:pt x="10936" y="15149"/>
                  </a:lnTo>
                  <a:lnTo>
                    <a:pt x="11033" y="15052"/>
                  </a:lnTo>
                  <a:lnTo>
                    <a:pt x="11082" y="14955"/>
                  </a:lnTo>
                  <a:lnTo>
                    <a:pt x="11131" y="14833"/>
                  </a:lnTo>
                  <a:lnTo>
                    <a:pt x="11204" y="14126"/>
                  </a:lnTo>
                  <a:lnTo>
                    <a:pt x="11204" y="14126"/>
                  </a:lnTo>
                  <a:lnTo>
                    <a:pt x="11180" y="13956"/>
                  </a:lnTo>
                  <a:lnTo>
                    <a:pt x="11131" y="13810"/>
                  </a:lnTo>
                  <a:lnTo>
                    <a:pt x="11033" y="13664"/>
                  </a:lnTo>
                  <a:lnTo>
                    <a:pt x="10887" y="13542"/>
                  </a:lnTo>
                  <a:lnTo>
                    <a:pt x="10887" y="13542"/>
                  </a:lnTo>
                  <a:lnTo>
                    <a:pt x="11009" y="13518"/>
                  </a:lnTo>
                  <a:lnTo>
                    <a:pt x="11131" y="13469"/>
                  </a:lnTo>
                  <a:lnTo>
                    <a:pt x="11253" y="13420"/>
                  </a:lnTo>
                  <a:lnTo>
                    <a:pt x="11350" y="13323"/>
                  </a:lnTo>
                  <a:lnTo>
                    <a:pt x="11423" y="13225"/>
                  </a:lnTo>
                  <a:lnTo>
                    <a:pt x="11496" y="13104"/>
                  </a:lnTo>
                  <a:lnTo>
                    <a:pt x="11545" y="12957"/>
                  </a:lnTo>
                  <a:lnTo>
                    <a:pt x="11569" y="12836"/>
                  </a:lnTo>
                  <a:lnTo>
                    <a:pt x="11642" y="11959"/>
                  </a:lnTo>
                  <a:lnTo>
                    <a:pt x="11642" y="11959"/>
                  </a:lnTo>
                  <a:lnTo>
                    <a:pt x="11642" y="11837"/>
                  </a:lnTo>
                  <a:lnTo>
                    <a:pt x="11642" y="11740"/>
                  </a:lnTo>
                  <a:lnTo>
                    <a:pt x="11618" y="11618"/>
                  </a:lnTo>
                  <a:lnTo>
                    <a:pt x="11569" y="11521"/>
                  </a:lnTo>
                  <a:lnTo>
                    <a:pt x="11447" y="11350"/>
                  </a:lnTo>
                  <a:lnTo>
                    <a:pt x="11374" y="11277"/>
                  </a:lnTo>
                  <a:lnTo>
                    <a:pt x="11301" y="11204"/>
                  </a:lnTo>
                  <a:lnTo>
                    <a:pt x="11301" y="11204"/>
                  </a:lnTo>
                  <a:lnTo>
                    <a:pt x="11423" y="11180"/>
                  </a:lnTo>
                  <a:lnTo>
                    <a:pt x="11521" y="11131"/>
                  </a:lnTo>
                  <a:lnTo>
                    <a:pt x="11618" y="11058"/>
                  </a:lnTo>
                  <a:lnTo>
                    <a:pt x="11715" y="10960"/>
                  </a:lnTo>
                  <a:lnTo>
                    <a:pt x="11788" y="10863"/>
                  </a:lnTo>
                  <a:lnTo>
                    <a:pt x="11837" y="10766"/>
                  </a:lnTo>
                  <a:lnTo>
                    <a:pt x="11886" y="10644"/>
                  </a:lnTo>
                  <a:lnTo>
                    <a:pt x="11910" y="10498"/>
                  </a:lnTo>
                  <a:lnTo>
                    <a:pt x="11983" y="9645"/>
                  </a:lnTo>
                  <a:lnTo>
                    <a:pt x="11983" y="9645"/>
                  </a:lnTo>
                  <a:lnTo>
                    <a:pt x="11983" y="9523"/>
                  </a:lnTo>
                  <a:lnTo>
                    <a:pt x="11983" y="9402"/>
                  </a:lnTo>
                  <a:lnTo>
                    <a:pt x="11959" y="9280"/>
                  </a:lnTo>
                  <a:lnTo>
                    <a:pt x="11910" y="9182"/>
                  </a:lnTo>
                  <a:lnTo>
                    <a:pt x="11861" y="9085"/>
                  </a:lnTo>
                  <a:lnTo>
                    <a:pt x="11788" y="9012"/>
                  </a:lnTo>
                  <a:lnTo>
                    <a:pt x="11715" y="8939"/>
                  </a:lnTo>
                  <a:lnTo>
                    <a:pt x="11618" y="8866"/>
                  </a:lnTo>
                  <a:lnTo>
                    <a:pt x="11618" y="8866"/>
                  </a:lnTo>
                  <a:lnTo>
                    <a:pt x="11715" y="8841"/>
                  </a:lnTo>
                  <a:lnTo>
                    <a:pt x="11813" y="8768"/>
                  </a:lnTo>
                  <a:lnTo>
                    <a:pt x="11910" y="8695"/>
                  </a:lnTo>
                  <a:lnTo>
                    <a:pt x="11983" y="8622"/>
                  </a:lnTo>
                  <a:lnTo>
                    <a:pt x="12056" y="8525"/>
                  </a:lnTo>
                  <a:lnTo>
                    <a:pt x="12105" y="8427"/>
                  </a:lnTo>
                  <a:lnTo>
                    <a:pt x="12129" y="8306"/>
                  </a:lnTo>
                  <a:lnTo>
                    <a:pt x="12154" y="8184"/>
                  </a:lnTo>
                  <a:lnTo>
                    <a:pt x="12251" y="7307"/>
                  </a:lnTo>
                  <a:lnTo>
                    <a:pt x="12251" y="7307"/>
                  </a:lnTo>
                  <a:lnTo>
                    <a:pt x="12227" y="7185"/>
                  </a:lnTo>
                  <a:lnTo>
                    <a:pt x="12202" y="7064"/>
                  </a:lnTo>
                  <a:lnTo>
                    <a:pt x="12154" y="6966"/>
                  </a:lnTo>
                  <a:lnTo>
                    <a:pt x="12105" y="6869"/>
                  </a:lnTo>
                  <a:lnTo>
                    <a:pt x="12032" y="6771"/>
                  </a:lnTo>
                  <a:lnTo>
                    <a:pt x="11935" y="6698"/>
                  </a:lnTo>
                  <a:lnTo>
                    <a:pt x="11715" y="6552"/>
                  </a:lnTo>
                  <a:lnTo>
                    <a:pt x="11472" y="6430"/>
                  </a:lnTo>
                  <a:lnTo>
                    <a:pt x="11180" y="6333"/>
                  </a:lnTo>
                  <a:lnTo>
                    <a:pt x="10863" y="6260"/>
                  </a:lnTo>
                  <a:lnTo>
                    <a:pt x="10546" y="6211"/>
                  </a:lnTo>
                  <a:lnTo>
                    <a:pt x="10546" y="6211"/>
                  </a:lnTo>
                  <a:lnTo>
                    <a:pt x="9864" y="6114"/>
                  </a:lnTo>
                  <a:lnTo>
                    <a:pt x="8817" y="6016"/>
                  </a:lnTo>
                  <a:lnTo>
                    <a:pt x="7575" y="5943"/>
                  </a:lnTo>
                  <a:lnTo>
                    <a:pt x="6309" y="5870"/>
                  </a:lnTo>
                  <a:lnTo>
                    <a:pt x="6309" y="5870"/>
                  </a:lnTo>
                  <a:lnTo>
                    <a:pt x="6479" y="5578"/>
                  </a:lnTo>
                  <a:lnTo>
                    <a:pt x="6625" y="5237"/>
                  </a:lnTo>
                  <a:lnTo>
                    <a:pt x="6771" y="4872"/>
                  </a:lnTo>
                  <a:lnTo>
                    <a:pt x="6869" y="4482"/>
                  </a:lnTo>
                  <a:lnTo>
                    <a:pt x="6966" y="4092"/>
                  </a:lnTo>
                  <a:lnTo>
                    <a:pt x="7064" y="3678"/>
                  </a:lnTo>
                  <a:lnTo>
                    <a:pt x="7161" y="2875"/>
                  </a:lnTo>
                  <a:lnTo>
                    <a:pt x="7234" y="2144"/>
                  </a:lnTo>
                  <a:lnTo>
                    <a:pt x="7283" y="1535"/>
                  </a:lnTo>
                  <a:lnTo>
                    <a:pt x="7283" y="975"/>
                  </a:lnTo>
                  <a:lnTo>
                    <a:pt x="7283" y="975"/>
                  </a:lnTo>
                  <a:lnTo>
                    <a:pt x="7283" y="804"/>
                  </a:lnTo>
                  <a:lnTo>
                    <a:pt x="7210" y="609"/>
                  </a:lnTo>
                  <a:lnTo>
                    <a:pt x="7137" y="463"/>
                  </a:lnTo>
                  <a:lnTo>
                    <a:pt x="7015" y="317"/>
                  </a:lnTo>
                  <a:lnTo>
                    <a:pt x="6869" y="171"/>
                  </a:lnTo>
                  <a:lnTo>
                    <a:pt x="6698" y="98"/>
                  </a:lnTo>
                  <a:lnTo>
                    <a:pt x="6503" y="25"/>
                  </a:lnTo>
                  <a:lnTo>
                    <a:pt x="6309" y="1"/>
                  </a:lnTo>
                  <a:lnTo>
                    <a:pt x="6309" y="1"/>
                  </a:lnTo>
                  <a:lnTo>
                    <a:pt x="5943" y="25"/>
                  </a:lnTo>
                  <a:lnTo>
                    <a:pt x="5700" y="74"/>
                  </a:lnTo>
                  <a:lnTo>
                    <a:pt x="5505" y="147"/>
                  </a:lnTo>
                  <a:lnTo>
                    <a:pt x="5359" y="220"/>
                  </a:lnTo>
                  <a:lnTo>
                    <a:pt x="5359" y="220"/>
                  </a:lnTo>
                  <a:lnTo>
                    <a:pt x="4969" y="1462"/>
                  </a:lnTo>
                  <a:lnTo>
                    <a:pt x="4774" y="2022"/>
                  </a:lnTo>
                  <a:lnTo>
                    <a:pt x="4579" y="2534"/>
                  </a:lnTo>
                  <a:lnTo>
                    <a:pt x="4385" y="2996"/>
                  </a:lnTo>
                  <a:lnTo>
                    <a:pt x="4190" y="3386"/>
                  </a:lnTo>
                  <a:lnTo>
                    <a:pt x="4019" y="3678"/>
                  </a:lnTo>
                  <a:lnTo>
                    <a:pt x="3873" y="3922"/>
                  </a:lnTo>
                  <a:lnTo>
                    <a:pt x="3873" y="3922"/>
                  </a:lnTo>
                  <a:lnTo>
                    <a:pt x="3654" y="4141"/>
                  </a:lnTo>
                  <a:lnTo>
                    <a:pt x="3313" y="4482"/>
                  </a:lnTo>
                  <a:lnTo>
                    <a:pt x="2509" y="5237"/>
                  </a:lnTo>
                  <a:lnTo>
                    <a:pt x="1438" y="6211"/>
                  </a:lnTo>
                  <a:lnTo>
                    <a:pt x="1" y="6211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xmlns="" id="{984BE0ED-D6F9-4C91-858F-DFFF2B57F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Человечки презентации обои и картинки на рабочий стол скачать бесплатно на  сайте pic2.me">
            <a:extLst>
              <a:ext uri="{FF2B5EF4-FFF2-40B4-BE49-F238E27FC236}">
                <a16:creationId xmlns:a16="http://schemas.microsoft.com/office/drawing/2014/main" xmlns="" id="{3EA99E0D-E504-BDE0-3D8B-6D9F980AA8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Человечки презентации обои и картинки на рабочий стол скачать бесплатно на  сайте pic2.me">
            <a:extLst>
              <a:ext uri="{FF2B5EF4-FFF2-40B4-BE49-F238E27FC236}">
                <a16:creationId xmlns:a16="http://schemas.microsoft.com/office/drawing/2014/main" xmlns="" id="{43F6DCC8-C490-545A-41B1-3B69233D16C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25717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Человечки презентации обои и картинки на рабочий стол скачать бесплатно на  сайте pic2.me">
            <a:extLst>
              <a:ext uri="{FF2B5EF4-FFF2-40B4-BE49-F238E27FC236}">
                <a16:creationId xmlns:a16="http://schemas.microsoft.com/office/drawing/2014/main" xmlns="" id="{E44BC00E-FFD2-BA04-A2CD-BC2BCD16A9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27241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0" name="Picture 8" descr="Человечки инженера совещаются для презентации - фото и картинки  abrakadabra.fun">
            <a:extLst>
              <a:ext uri="{FF2B5EF4-FFF2-40B4-BE49-F238E27FC236}">
                <a16:creationId xmlns:a16="http://schemas.microsoft.com/office/drawing/2014/main" xmlns="" id="{AA10703C-13A1-8B82-729F-DDC1B46275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707" y="3278005"/>
            <a:ext cx="2486025" cy="1664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C1A4489-C3DD-9482-1F36-3C1B8F70C644}"/>
              </a:ext>
            </a:extLst>
          </p:cNvPr>
          <p:cNvSpPr txBox="1"/>
          <p:nvPr/>
        </p:nvSpPr>
        <p:spPr>
          <a:xfrm>
            <a:off x="264319" y="4074413"/>
            <a:ext cx="5776263" cy="312393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just">
              <a:lnSpc>
                <a:spcPct val="107000"/>
              </a:lnSpc>
              <a:spcAft>
                <a:spcPts val="800"/>
              </a:spcAft>
              <a:defRPr b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defRPr>
            </a:lvl1pPr>
          </a:lstStyle>
          <a:p>
            <a:r>
              <a:rPr lang="ru-RU" i="1" dirty="0"/>
              <a:t>Реализация метапредметных результатов – ключевой фактор</a:t>
            </a:r>
          </a:p>
        </p:txBody>
      </p:sp>
    </p:spTree>
    <p:extLst>
      <p:ext uri="{BB962C8B-B14F-4D97-AF65-F5344CB8AC3E}">
        <p14:creationId xmlns:p14="http://schemas.microsoft.com/office/powerpoint/2010/main" val="789593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ctrTitle"/>
          </p:nvPr>
        </p:nvSpPr>
        <p:spPr>
          <a:xfrm>
            <a:off x="536324" y="507206"/>
            <a:ext cx="7121776" cy="914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US" sz="2000" dirty="0"/>
              <a:t>STEAM</a:t>
            </a:r>
            <a:r>
              <a:rPr lang="ru-RU" sz="2000" dirty="0"/>
              <a:t> – практико-ориентированный подход в трансформации образования</a:t>
            </a:r>
            <a:endParaRPr sz="2000" dirty="0"/>
          </a:p>
        </p:txBody>
      </p:sp>
      <p:sp>
        <p:nvSpPr>
          <p:cNvPr id="100" name="Shape 100"/>
          <p:cNvSpPr txBox="1"/>
          <p:nvPr/>
        </p:nvSpPr>
        <p:spPr>
          <a:xfrm>
            <a:off x="1133975" y="2291150"/>
            <a:ext cx="543900" cy="56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2</a:t>
            </a:r>
            <a:endParaRPr sz="2400" dirty="0"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299FBF44-3A88-47CE-9402-D2098349F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xmlns="" id="{EA8B484C-2603-99D7-4F30-82268FFE9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3860" y="1764506"/>
            <a:ext cx="453628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7026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381250" y="332509"/>
            <a:ext cx="7593417" cy="121227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ighlight>
                  <a:srgbClr val="FFCD00"/>
                </a:highlight>
              </a:rPr>
              <a:t>STEAM</a:t>
            </a:r>
            <a:r>
              <a:rPr lang="ru-RU" dirty="0">
                <a:highlight>
                  <a:srgbClr val="FFCD00"/>
                </a:highlight>
              </a:rPr>
              <a:t> = технология + гуманитарные дисциплины</a:t>
            </a:r>
            <a:endParaRPr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1381250" y="1079427"/>
            <a:ext cx="6809700" cy="392899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indent="0">
              <a:buNone/>
            </a:pPr>
            <a:r>
              <a:rPr lang="ru-RU" sz="1600" b="1" i="0" u="sng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В основе STEАM-подхода лежат четыре принципа:</a:t>
            </a:r>
            <a:r>
              <a:rPr lang="ru-RU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Проектная форма организации образовательного процесса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в ходе которого дети объединяются в группы для совместного решения учебных задач;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Практический характер учебных задач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результат решения которых может быть использован для нужд семьи, класса, школы, ВУЗа, предприятия, города и т. п.;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3.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Межпредметный характер обучения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: учебные задачи конструируются таким образом, что для их решения необходимо использование знаний сразу нескольких учебных дисциплин,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600" b="1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т.ч. гуманитарных</a:t>
            </a:r>
            <a:r>
              <a:rPr lang="ru-RU" sz="16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Охват не только дисциплин, которые являются ключевыми для подготовки инженера, </a:t>
            </a:r>
            <a:r>
              <a:rPr lang="ru-RU" sz="160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но и  </a:t>
            </a:r>
            <a:r>
              <a:rPr lang="ru-RU" sz="1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гуманитарных и творческих дисциплин: литература, дизайн, архитектура, музыка, изобразительное искусство. </a:t>
            </a:r>
            <a:endParaRPr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grpSp>
        <p:nvGrpSpPr>
          <p:cNvPr id="112" name="Shape 112"/>
          <p:cNvGrpSpPr/>
          <p:nvPr/>
        </p:nvGrpSpPr>
        <p:grpSpPr>
          <a:xfrm>
            <a:off x="916458" y="1019750"/>
            <a:ext cx="214625" cy="214625"/>
            <a:chOff x="2594050" y="1631825"/>
            <a:chExt cx="439625" cy="439625"/>
          </a:xfrm>
        </p:grpSpPr>
        <p:sp>
          <p:nvSpPr>
            <p:cNvPr id="113" name="Shape 113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Shape 115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Shape 116"/>
            <p:cNvSpPr/>
            <p:nvPr/>
          </p:nvSpPr>
          <p:spPr>
            <a:xfrm>
              <a:off x="2814912" y="1754062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2464106B-A229-4EDF-A6B6-517E96662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721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>
            <a:spLocks noGrp="1"/>
          </p:cNvSpPr>
          <p:nvPr>
            <p:ph type="title"/>
          </p:nvPr>
        </p:nvSpPr>
        <p:spPr>
          <a:xfrm>
            <a:off x="1266131" y="572929"/>
            <a:ext cx="7877869" cy="111975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u-RU" sz="2400" dirty="0">
                <a:highlight>
                  <a:srgbClr val="FFCD00"/>
                </a:highlight>
              </a:rPr>
              <a:t>Результаты </a:t>
            </a:r>
            <a:r>
              <a:rPr lang="en-US" sz="2400" dirty="0">
                <a:highlight>
                  <a:srgbClr val="FFCD00"/>
                </a:highlight>
              </a:rPr>
              <a:t>STEAM-</a:t>
            </a:r>
            <a:r>
              <a:rPr lang="ru-RU" sz="2400" dirty="0">
                <a:highlight>
                  <a:srgbClr val="FFCD00"/>
                </a:highlight>
              </a:rPr>
              <a:t>подхода: </a:t>
            </a:r>
            <a:endParaRPr sz="2400" dirty="0">
              <a:highlight>
                <a:srgbClr val="FFCD00"/>
              </a:highlight>
            </a:endParaRPr>
          </a:p>
        </p:txBody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383823" y="1348286"/>
            <a:ext cx="7795839" cy="21025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spcBef>
                <a:spcPts val="600"/>
              </a:spcBef>
              <a:spcAft>
                <a:spcPts val="0"/>
              </a:spcAft>
              <a:buNone/>
            </a:pP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    Естественно-научные </a:t>
            </a:r>
            <a:r>
              <a:rPr lang="ru-RU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предметы и технологии дают ясные решения для прикладных задач, а </a:t>
            </a:r>
            <a:r>
              <a:rPr lang="ru-RU" sz="2000" b="1" i="0" dirty="0">
                <a:solidFill>
                  <a:srgbClr val="FFC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гуманитарные Arts-дисциплины развивают умение находить выход в состоянии неопределенности, неоднозначности и двусмысленности. </a:t>
            </a:r>
            <a:r>
              <a:rPr lang="ru-RU" sz="2000" b="0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Так учащиеся учатся гармонично сочетать в работе научную строгость и творческую свободу.</a:t>
            </a:r>
            <a:endParaRPr sz="2000" i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0" name="Shape 490"/>
          <p:cNvGrpSpPr/>
          <p:nvPr/>
        </p:nvGrpSpPr>
        <p:grpSpPr>
          <a:xfrm>
            <a:off x="892764" y="987165"/>
            <a:ext cx="258704" cy="254613"/>
            <a:chOff x="2594050" y="1631825"/>
            <a:chExt cx="439625" cy="439625"/>
          </a:xfrm>
        </p:grpSpPr>
        <p:sp>
          <p:nvSpPr>
            <p:cNvPr id="11" name="Shape 491"/>
            <p:cNvSpPr/>
            <p:nvPr/>
          </p:nvSpPr>
          <p:spPr>
            <a:xfrm>
              <a:off x="2594050" y="1883300"/>
              <a:ext cx="188175" cy="188150"/>
            </a:xfrm>
            <a:custGeom>
              <a:avLst/>
              <a:gdLst/>
              <a:ahLst/>
              <a:cxnLst/>
              <a:rect l="0" t="0" r="0" b="0"/>
              <a:pathLst>
                <a:path w="7527" h="7526" fill="none" extrusionOk="0">
                  <a:moveTo>
                    <a:pt x="5992" y="0"/>
                  </a:moveTo>
                  <a:lnTo>
                    <a:pt x="537" y="6430"/>
                  </a:lnTo>
                  <a:lnTo>
                    <a:pt x="1" y="7526"/>
                  </a:lnTo>
                  <a:lnTo>
                    <a:pt x="1097" y="6990"/>
                  </a:lnTo>
                  <a:lnTo>
                    <a:pt x="7526" y="1534"/>
                  </a:lnTo>
                  <a:lnTo>
                    <a:pt x="5992" y="0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Shape 492"/>
            <p:cNvSpPr/>
            <p:nvPr/>
          </p:nvSpPr>
          <p:spPr>
            <a:xfrm>
              <a:off x="2857700" y="1631825"/>
              <a:ext cx="175975" cy="176000"/>
            </a:xfrm>
            <a:custGeom>
              <a:avLst/>
              <a:gdLst/>
              <a:ahLst/>
              <a:cxnLst/>
              <a:rect l="0" t="0" r="0" b="0"/>
              <a:pathLst>
                <a:path w="7039" h="7040" fill="none" extrusionOk="0">
                  <a:moveTo>
                    <a:pt x="268" y="2704"/>
                  </a:moveTo>
                  <a:lnTo>
                    <a:pt x="4336" y="6771"/>
                  </a:lnTo>
                  <a:lnTo>
                    <a:pt x="4336" y="6771"/>
                  </a:lnTo>
                  <a:lnTo>
                    <a:pt x="4336" y="6771"/>
                  </a:lnTo>
                  <a:lnTo>
                    <a:pt x="4652" y="6917"/>
                  </a:lnTo>
                  <a:lnTo>
                    <a:pt x="4993" y="7015"/>
                  </a:lnTo>
                  <a:lnTo>
                    <a:pt x="5310" y="7039"/>
                  </a:lnTo>
                  <a:lnTo>
                    <a:pt x="5651" y="7039"/>
                  </a:lnTo>
                  <a:lnTo>
                    <a:pt x="5992" y="6966"/>
                  </a:lnTo>
                  <a:lnTo>
                    <a:pt x="6308" y="6844"/>
                  </a:lnTo>
                  <a:lnTo>
                    <a:pt x="6454" y="6747"/>
                  </a:lnTo>
                  <a:lnTo>
                    <a:pt x="6601" y="6674"/>
                  </a:lnTo>
                  <a:lnTo>
                    <a:pt x="6747" y="6552"/>
                  </a:lnTo>
                  <a:lnTo>
                    <a:pt x="6893" y="6430"/>
                  </a:lnTo>
                  <a:lnTo>
                    <a:pt x="6893" y="6430"/>
                  </a:lnTo>
                  <a:lnTo>
                    <a:pt x="6942" y="6357"/>
                  </a:lnTo>
                  <a:lnTo>
                    <a:pt x="7015" y="6260"/>
                  </a:lnTo>
                  <a:lnTo>
                    <a:pt x="7039" y="6138"/>
                  </a:lnTo>
                  <a:lnTo>
                    <a:pt x="7039" y="6041"/>
                  </a:lnTo>
                  <a:lnTo>
                    <a:pt x="7039" y="6041"/>
                  </a:lnTo>
                  <a:lnTo>
                    <a:pt x="7039" y="5943"/>
                  </a:lnTo>
                  <a:lnTo>
                    <a:pt x="7015" y="5846"/>
                  </a:lnTo>
                  <a:lnTo>
                    <a:pt x="6942" y="5748"/>
                  </a:lnTo>
                  <a:lnTo>
                    <a:pt x="6893" y="5651"/>
                  </a:lnTo>
                  <a:lnTo>
                    <a:pt x="1389" y="147"/>
                  </a:lnTo>
                  <a:lnTo>
                    <a:pt x="1389" y="147"/>
                  </a:lnTo>
                  <a:lnTo>
                    <a:pt x="1291" y="98"/>
                  </a:lnTo>
                  <a:lnTo>
                    <a:pt x="1194" y="25"/>
                  </a:lnTo>
                  <a:lnTo>
                    <a:pt x="1096" y="0"/>
                  </a:lnTo>
                  <a:lnTo>
                    <a:pt x="999" y="0"/>
                  </a:lnTo>
                  <a:lnTo>
                    <a:pt x="999" y="0"/>
                  </a:lnTo>
                  <a:lnTo>
                    <a:pt x="902" y="0"/>
                  </a:lnTo>
                  <a:lnTo>
                    <a:pt x="780" y="25"/>
                  </a:lnTo>
                  <a:lnTo>
                    <a:pt x="682" y="98"/>
                  </a:lnTo>
                  <a:lnTo>
                    <a:pt x="609" y="147"/>
                  </a:lnTo>
                  <a:lnTo>
                    <a:pt x="609" y="147"/>
                  </a:lnTo>
                  <a:lnTo>
                    <a:pt x="487" y="293"/>
                  </a:lnTo>
                  <a:lnTo>
                    <a:pt x="366" y="439"/>
                  </a:lnTo>
                  <a:lnTo>
                    <a:pt x="293" y="585"/>
                  </a:lnTo>
                  <a:lnTo>
                    <a:pt x="195" y="731"/>
                  </a:lnTo>
                  <a:lnTo>
                    <a:pt x="73" y="1048"/>
                  </a:lnTo>
                  <a:lnTo>
                    <a:pt x="0" y="1389"/>
                  </a:lnTo>
                  <a:lnTo>
                    <a:pt x="0" y="1730"/>
                  </a:lnTo>
                  <a:lnTo>
                    <a:pt x="25" y="2046"/>
                  </a:lnTo>
                  <a:lnTo>
                    <a:pt x="122" y="2387"/>
                  </a:lnTo>
                  <a:lnTo>
                    <a:pt x="268" y="2704"/>
                  </a:lnTo>
                  <a:lnTo>
                    <a:pt x="268" y="2704"/>
                  </a:lnTo>
                  <a:close/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Shape 493"/>
            <p:cNvSpPr/>
            <p:nvPr/>
          </p:nvSpPr>
          <p:spPr>
            <a:xfrm>
              <a:off x="2662850" y="1699400"/>
              <a:ext cx="303250" cy="303250"/>
            </a:xfrm>
            <a:custGeom>
              <a:avLst/>
              <a:gdLst/>
              <a:ahLst/>
              <a:cxnLst/>
              <a:rect l="0" t="0" r="0" b="0"/>
              <a:pathLst>
                <a:path w="12130" h="12130" fill="none" extrusionOk="0">
                  <a:moveTo>
                    <a:pt x="8038" y="1"/>
                  </a:moveTo>
                  <a:lnTo>
                    <a:pt x="4872" y="3191"/>
                  </a:lnTo>
                  <a:lnTo>
                    <a:pt x="4872" y="3191"/>
                  </a:lnTo>
                  <a:lnTo>
                    <a:pt x="4628" y="3094"/>
                  </a:lnTo>
                  <a:lnTo>
                    <a:pt x="4385" y="2997"/>
                  </a:lnTo>
                  <a:lnTo>
                    <a:pt x="4092" y="2899"/>
                  </a:lnTo>
                  <a:lnTo>
                    <a:pt x="3800" y="2850"/>
                  </a:lnTo>
                  <a:lnTo>
                    <a:pt x="3484" y="2777"/>
                  </a:lnTo>
                  <a:lnTo>
                    <a:pt x="3167" y="2729"/>
                  </a:lnTo>
                  <a:lnTo>
                    <a:pt x="2850" y="2704"/>
                  </a:lnTo>
                  <a:lnTo>
                    <a:pt x="2534" y="2704"/>
                  </a:lnTo>
                  <a:lnTo>
                    <a:pt x="2534" y="2704"/>
                  </a:lnTo>
                  <a:lnTo>
                    <a:pt x="2241" y="2704"/>
                  </a:lnTo>
                  <a:lnTo>
                    <a:pt x="1949" y="2729"/>
                  </a:lnTo>
                  <a:lnTo>
                    <a:pt x="1633" y="2777"/>
                  </a:lnTo>
                  <a:lnTo>
                    <a:pt x="1316" y="2850"/>
                  </a:lnTo>
                  <a:lnTo>
                    <a:pt x="999" y="2972"/>
                  </a:lnTo>
                  <a:lnTo>
                    <a:pt x="707" y="3094"/>
                  </a:lnTo>
                  <a:lnTo>
                    <a:pt x="415" y="3289"/>
                  </a:lnTo>
                  <a:lnTo>
                    <a:pt x="147" y="3508"/>
                  </a:lnTo>
                  <a:lnTo>
                    <a:pt x="147" y="3508"/>
                  </a:lnTo>
                  <a:lnTo>
                    <a:pt x="74" y="3581"/>
                  </a:lnTo>
                  <a:lnTo>
                    <a:pt x="25" y="3678"/>
                  </a:lnTo>
                  <a:lnTo>
                    <a:pt x="1" y="3776"/>
                  </a:lnTo>
                  <a:lnTo>
                    <a:pt x="1" y="3898"/>
                  </a:lnTo>
                  <a:lnTo>
                    <a:pt x="1" y="3898"/>
                  </a:lnTo>
                  <a:lnTo>
                    <a:pt x="1" y="3995"/>
                  </a:lnTo>
                  <a:lnTo>
                    <a:pt x="25" y="4093"/>
                  </a:lnTo>
                  <a:lnTo>
                    <a:pt x="74" y="4190"/>
                  </a:lnTo>
                  <a:lnTo>
                    <a:pt x="147" y="4287"/>
                  </a:lnTo>
                  <a:lnTo>
                    <a:pt x="7843" y="11984"/>
                  </a:lnTo>
                  <a:lnTo>
                    <a:pt x="7843" y="11984"/>
                  </a:lnTo>
                  <a:lnTo>
                    <a:pt x="7941" y="12057"/>
                  </a:lnTo>
                  <a:lnTo>
                    <a:pt x="8038" y="12105"/>
                  </a:lnTo>
                  <a:lnTo>
                    <a:pt x="8135" y="12130"/>
                  </a:lnTo>
                  <a:lnTo>
                    <a:pt x="8233" y="12130"/>
                  </a:lnTo>
                  <a:lnTo>
                    <a:pt x="8233" y="12130"/>
                  </a:lnTo>
                  <a:lnTo>
                    <a:pt x="8355" y="12130"/>
                  </a:lnTo>
                  <a:lnTo>
                    <a:pt x="8452" y="12105"/>
                  </a:lnTo>
                  <a:lnTo>
                    <a:pt x="8549" y="12057"/>
                  </a:lnTo>
                  <a:lnTo>
                    <a:pt x="8622" y="11984"/>
                  </a:lnTo>
                  <a:lnTo>
                    <a:pt x="8622" y="11984"/>
                  </a:lnTo>
                  <a:lnTo>
                    <a:pt x="8842" y="11716"/>
                  </a:lnTo>
                  <a:lnTo>
                    <a:pt x="9036" y="11423"/>
                  </a:lnTo>
                  <a:lnTo>
                    <a:pt x="9158" y="11131"/>
                  </a:lnTo>
                  <a:lnTo>
                    <a:pt x="9280" y="10814"/>
                  </a:lnTo>
                  <a:lnTo>
                    <a:pt x="9353" y="10498"/>
                  </a:lnTo>
                  <a:lnTo>
                    <a:pt x="9402" y="10181"/>
                  </a:lnTo>
                  <a:lnTo>
                    <a:pt x="9426" y="9889"/>
                  </a:lnTo>
                  <a:lnTo>
                    <a:pt x="9426" y="9597"/>
                  </a:lnTo>
                  <a:lnTo>
                    <a:pt x="9426" y="9597"/>
                  </a:lnTo>
                  <a:lnTo>
                    <a:pt x="9426" y="9280"/>
                  </a:lnTo>
                  <a:lnTo>
                    <a:pt x="9402" y="8964"/>
                  </a:lnTo>
                  <a:lnTo>
                    <a:pt x="9353" y="8647"/>
                  </a:lnTo>
                  <a:lnTo>
                    <a:pt x="9280" y="8330"/>
                  </a:lnTo>
                  <a:lnTo>
                    <a:pt x="9231" y="8038"/>
                  </a:lnTo>
                  <a:lnTo>
                    <a:pt x="9134" y="7746"/>
                  </a:lnTo>
                  <a:lnTo>
                    <a:pt x="9036" y="7502"/>
                  </a:lnTo>
                  <a:lnTo>
                    <a:pt x="8939" y="7259"/>
                  </a:lnTo>
                  <a:lnTo>
                    <a:pt x="12130" y="4093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Shape 494"/>
            <p:cNvSpPr/>
            <p:nvPr/>
          </p:nvSpPr>
          <p:spPr>
            <a:xfrm>
              <a:off x="2801675" y="1740825"/>
              <a:ext cx="49950" cy="49950"/>
            </a:xfrm>
            <a:custGeom>
              <a:avLst/>
              <a:gdLst/>
              <a:ahLst/>
              <a:cxnLst/>
              <a:rect l="0" t="0" r="0" b="0"/>
              <a:pathLst>
                <a:path w="1998" h="1998" fill="none" extrusionOk="0">
                  <a:moveTo>
                    <a:pt x="1" y="1997"/>
                  </a:moveTo>
                  <a:lnTo>
                    <a:pt x="1998" y="0"/>
                  </a:lnTo>
                </a:path>
              </a:pathLst>
            </a:custGeom>
            <a:noFill/>
            <a:ln w="952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BC491FCB-B915-4F1C-BB8F-D7B19572AF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34D7AD9-2336-B172-0201-AB44FD2BD011}"/>
              </a:ext>
            </a:extLst>
          </p:cNvPr>
          <p:cNvSpPr txBox="1"/>
          <p:nvPr/>
        </p:nvSpPr>
        <p:spPr>
          <a:xfrm>
            <a:off x="592931" y="3809259"/>
            <a:ext cx="7722394" cy="954107"/>
          </a:xfrm>
          <a:prstGeom prst="rect">
            <a:avLst/>
          </a:prstGeom>
          <a:noFill/>
          <a:ln w="19050">
            <a:solidFill>
              <a:srgbClr val="FFC000"/>
            </a:solidFill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algn="just">
              <a:lnSpc>
                <a:spcPct val="107000"/>
              </a:lnSpc>
              <a:spcAft>
                <a:spcPts val="800"/>
              </a:spcAft>
              <a:defRPr b="1">
                <a:effectLst/>
                <a:latin typeface="Calibri" panose="020F0502020204030204" pitchFamily="34" charset="0"/>
                <a:ea typeface="Calibri" panose="020F0502020204030204" pitchFamily="34" charset="0"/>
                <a:cs typeface="Mangal" panose="02040503050203030202" pitchFamily="18" charset="0"/>
              </a:defRPr>
            </a:lvl1pPr>
          </a:lstStyle>
          <a:p>
            <a:r>
              <a:rPr lang="ru-RU" dirty="0"/>
              <a:t>Идеологи STEAM-подхода вдохновляются примерами великих ученых, которые сочетали научные занятия с творчеством, и благодаря развитому нелинейному мышлению и воображению смогли дать миру революционные открытия: литератор Галилей, художник Леонардо Да Винчи, музыкант Эйнштейн, философ Гейзенберг</a:t>
            </a:r>
          </a:p>
        </p:txBody>
      </p:sp>
    </p:spTree>
    <p:extLst>
      <p:ext uri="{BB962C8B-B14F-4D97-AF65-F5344CB8AC3E}">
        <p14:creationId xmlns:p14="http://schemas.microsoft.com/office/powerpoint/2010/main" val="1427682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ctrTitle" idx="4294967295"/>
          </p:nvPr>
        </p:nvSpPr>
        <p:spPr>
          <a:xfrm>
            <a:off x="-12465" y="2844194"/>
            <a:ext cx="91440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ru-RU" sz="4000" dirty="0" smtClean="0">
                <a:highlight>
                  <a:srgbClr val="FFCD00"/>
                </a:highlight>
              </a:rPr>
              <a:t>«4 </a:t>
            </a:r>
            <a:r>
              <a:rPr lang="ru-RU" sz="4000" dirty="0">
                <a:highlight>
                  <a:srgbClr val="FFCD00"/>
                </a:highlight>
              </a:rPr>
              <a:t>гуманитарных </a:t>
            </a:r>
            <a:r>
              <a:rPr lang="ru-RU" sz="4000" dirty="0" smtClean="0">
                <a:highlight>
                  <a:srgbClr val="FFCD00"/>
                </a:highlight>
              </a:rPr>
              <a:t>предмета, </a:t>
            </a:r>
            <a:r>
              <a:rPr lang="ru-RU" sz="4000" dirty="0">
                <a:highlight>
                  <a:srgbClr val="FFCD00"/>
                </a:highlight>
              </a:rPr>
              <a:t>которые нужны </a:t>
            </a:r>
            <a:r>
              <a:rPr lang="en-US" sz="4000" dirty="0" smtClean="0">
                <a:highlight>
                  <a:srgbClr val="FFCD00"/>
                </a:highlight>
              </a:rPr>
              <a:t>“</a:t>
            </a:r>
            <a:r>
              <a:rPr lang="ru-RU" sz="4000" dirty="0" smtClean="0">
                <a:highlight>
                  <a:srgbClr val="FFCD00"/>
                </a:highlight>
              </a:rPr>
              <a:t>технарям</a:t>
            </a:r>
            <a:r>
              <a:rPr lang="en-US" sz="4000" dirty="0" smtClean="0">
                <a:highlight>
                  <a:srgbClr val="FFCD00"/>
                </a:highlight>
              </a:rPr>
              <a:t>”</a:t>
            </a:r>
            <a:r>
              <a:rPr lang="ru-RU" sz="4000" dirty="0" smtClean="0">
                <a:highlight>
                  <a:srgbClr val="FFCD00"/>
                </a:highlight>
              </a:rPr>
              <a:t>»</a:t>
            </a:r>
            <a:endParaRPr lang="ru-RU" sz="4000" dirty="0">
              <a:highlight>
                <a:srgbClr val="FFCD00"/>
              </a:highlight>
            </a:endParaRPr>
          </a:p>
        </p:txBody>
      </p:sp>
      <p:cxnSp>
        <p:nvCxnSpPr>
          <p:cNvPr id="123" name="Shape 123"/>
          <p:cNvCxnSpPr/>
          <p:nvPr/>
        </p:nvCxnSpPr>
        <p:spPr>
          <a:xfrm>
            <a:off x="-6025" y="1668728"/>
            <a:ext cx="9162000" cy="0"/>
          </a:xfrm>
          <a:prstGeom prst="straightConnector1">
            <a:avLst/>
          </a:prstGeom>
          <a:noFill/>
          <a:ln w="9525" cap="flat" cmpd="sng">
            <a:solidFill>
              <a:srgbClr val="CCCCC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4" name="Shape 124"/>
          <p:cNvSpPr/>
          <p:nvPr/>
        </p:nvSpPr>
        <p:spPr>
          <a:xfrm>
            <a:off x="3470200" y="465330"/>
            <a:ext cx="2203500" cy="22035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" name="Shape 125"/>
          <p:cNvGrpSpPr/>
          <p:nvPr/>
        </p:nvGrpSpPr>
        <p:grpSpPr>
          <a:xfrm>
            <a:off x="4184367" y="854983"/>
            <a:ext cx="1035173" cy="1035155"/>
            <a:chOff x="6643075" y="3664250"/>
            <a:chExt cx="407950" cy="407975"/>
          </a:xfrm>
        </p:grpSpPr>
        <p:sp>
          <p:nvSpPr>
            <p:cNvPr id="126" name="Shape 126"/>
            <p:cNvSpPr/>
            <p:nvPr/>
          </p:nvSpPr>
          <p:spPr>
            <a:xfrm>
              <a:off x="6794075" y="3815250"/>
              <a:ext cx="211300" cy="211300"/>
            </a:xfrm>
            <a:custGeom>
              <a:avLst/>
              <a:gdLst/>
              <a:ahLst/>
              <a:cxnLst/>
              <a:rect l="0" t="0" r="0" b="0"/>
              <a:pathLst>
                <a:path w="8452" h="8452" fill="none" extrusionOk="0">
                  <a:moveTo>
                    <a:pt x="0" y="8135"/>
                  </a:moveTo>
                  <a:lnTo>
                    <a:pt x="0" y="8135"/>
                  </a:lnTo>
                  <a:lnTo>
                    <a:pt x="438" y="8257"/>
                  </a:lnTo>
                  <a:lnTo>
                    <a:pt x="852" y="8354"/>
                  </a:lnTo>
                  <a:lnTo>
                    <a:pt x="1291" y="8403"/>
                  </a:lnTo>
                  <a:lnTo>
                    <a:pt x="1729" y="8452"/>
                  </a:lnTo>
                  <a:lnTo>
                    <a:pt x="2168" y="8452"/>
                  </a:lnTo>
                  <a:lnTo>
                    <a:pt x="2606" y="8427"/>
                  </a:lnTo>
                  <a:lnTo>
                    <a:pt x="3020" y="8378"/>
                  </a:lnTo>
                  <a:lnTo>
                    <a:pt x="3458" y="8281"/>
                  </a:lnTo>
                  <a:lnTo>
                    <a:pt x="3872" y="8184"/>
                  </a:lnTo>
                  <a:lnTo>
                    <a:pt x="4311" y="8037"/>
                  </a:lnTo>
                  <a:lnTo>
                    <a:pt x="4701" y="7867"/>
                  </a:lnTo>
                  <a:lnTo>
                    <a:pt x="5115" y="7672"/>
                  </a:lnTo>
                  <a:lnTo>
                    <a:pt x="5504" y="7429"/>
                  </a:lnTo>
                  <a:lnTo>
                    <a:pt x="5870" y="7185"/>
                  </a:lnTo>
                  <a:lnTo>
                    <a:pt x="6235" y="6893"/>
                  </a:lnTo>
                  <a:lnTo>
                    <a:pt x="6576" y="6576"/>
                  </a:lnTo>
                  <a:lnTo>
                    <a:pt x="6576" y="6576"/>
                  </a:lnTo>
                  <a:lnTo>
                    <a:pt x="6892" y="6235"/>
                  </a:lnTo>
                  <a:lnTo>
                    <a:pt x="7185" y="5870"/>
                  </a:lnTo>
                  <a:lnTo>
                    <a:pt x="7428" y="5505"/>
                  </a:lnTo>
                  <a:lnTo>
                    <a:pt x="7672" y="5115"/>
                  </a:lnTo>
                  <a:lnTo>
                    <a:pt x="7867" y="4701"/>
                  </a:lnTo>
                  <a:lnTo>
                    <a:pt x="8037" y="4311"/>
                  </a:lnTo>
                  <a:lnTo>
                    <a:pt x="8183" y="3873"/>
                  </a:lnTo>
                  <a:lnTo>
                    <a:pt x="8281" y="3459"/>
                  </a:lnTo>
                  <a:lnTo>
                    <a:pt x="8378" y="3020"/>
                  </a:lnTo>
                  <a:lnTo>
                    <a:pt x="8427" y="2606"/>
                  </a:lnTo>
                  <a:lnTo>
                    <a:pt x="8451" y="2168"/>
                  </a:lnTo>
                  <a:lnTo>
                    <a:pt x="8451" y="1730"/>
                  </a:lnTo>
                  <a:lnTo>
                    <a:pt x="8402" y="1291"/>
                  </a:lnTo>
                  <a:lnTo>
                    <a:pt x="8354" y="853"/>
                  </a:lnTo>
                  <a:lnTo>
                    <a:pt x="8256" y="439"/>
                  </a:lnTo>
                  <a:lnTo>
                    <a:pt x="8135" y="0"/>
                  </a:lnTo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Shape 127"/>
            <p:cNvSpPr/>
            <p:nvPr/>
          </p:nvSpPr>
          <p:spPr>
            <a:xfrm>
              <a:off x="6643075" y="3664250"/>
              <a:ext cx="407950" cy="407975"/>
            </a:xfrm>
            <a:custGeom>
              <a:avLst/>
              <a:gdLst/>
              <a:ahLst/>
              <a:cxnLst/>
              <a:rect l="0" t="0" r="0" b="0"/>
              <a:pathLst>
                <a:path w="16318" h="16319" fill="none" extrusionOk="0">
                  <a:moveTo>
                    <a:pt x="16074" y="244"/>
                  </a:moveTo>
                  <a:lnTo>
                    <a:pt x="16074" y="244"/>
                  </a:lnTo>
                  <a:lnTo>
                    <a:pt x="15928" y="122"/>
                  </a:lnTo>
                  <a:lnTo>
                    <a:pt x="15758" y="49"/>
                  </a:lnTo>
                  <a:lnTo>
                    <a:pt x="15538" y="0"/>
                  </a:lnTo>
                  <a:lnTo>
                    <a:pt x="15319" y="0"/>
                  </a:lnTo>
                  <a:lnTo>
                    <a:pt x="15051" y="25"/>
                  </a:lnTo>
                  <a:lnTo>
                    <a:pt x="14759" y="73"/>
                  </a:lnTo>
                  <a:lnTo>
                    <a:pt x="14442" y="171"/>
                  </a:lnTo>
                  <a:lnTo>
                    <a:pt x="14102" y="293"/>
                  </a:lnTo>
                  <a:lnTo>
                    <a:pt x="13736" y="439"/>
                  </a:lnTo>
                  <a:lnTo>
                    <a:pt x="13347" y="609"/>
                  </a:lnTo>
                  <a:lnTo>
                    <a:pt x="12957" y="828"/>
                  </a:lnTo>
                  <a:lnTo>
                    <a:pt x="12543" y="1048"/>
                  </a:lnTo>
                  <a:lnTo>
                    <a:pt x="11666" y="1608"/>
                  </a:lnTo>
                  <a:lnTo>
                    <a:pt x="10716" y="2265"/>
                  </a:lnTo>
                  <a:lnTo>
                    <a:pt x="10716" y="2265"/>
                  </a:lnTo>
                  <a:lnTo>
                    <a:pt x="10278" y="2095"/>
                  </a:lnTo>
                  <a:lnTo>
                    <a:pt x="9815" y="1949"/>
                  </a:lnTo>
                  <a:lnTo>
                    <a:pt x="9352" y="1851"/>
                  </a:lnTo>
                  <a:lnTo>
                    <a:pt x="8890" y="1778"/>
                  </a:lnTo>
                  <a:lnTo>
                    <a:pt x="8427" y="1730"/>
                  </a:lnTo>
                  <a:lnTo>
                    <a:pt x="7940" y="1730"/>
                  </a:lnTo>
                  <a:lnTo>
                    <a:pt x="7477" y="1778"/>
                  </a:lnTo>
                  <a:lnTo>
                    <a:pt x="7014" y="1827"/>
                  </a:lnTo>
                  <a:lnTo>
                    <a:pt x="6551" y="1924"/>
                  </a:lnTo>
                  <a:lnTo>
                    <a:pt x="6089" y="2070"/>
                  </a:lnTo>
                  <a:lnTo>
                    <a:pt x="5650" y="2241"/>
                  </a:lnTo>
                  <a:lnTo>
                    <a:pt x="5212" y="2436"/>
                  </a:lnTo>
                  <a:lnTo>
                    <a:pt x="4774" y="2679"/>
                  </a:lnTo>
                  <a:lnTo>
                    <a:pt x="4384" y="2972"/>
                  </a:lnTo>
                  <a:lnTo>
                    <a:pt x="3994" y="3264"/>
                  </a:lnTo>
                  <a:lnTo>
                    <a:pt x="3605" y="3605"/>
                  </a:lnTo>
                  <a:lnTo>
                    <a:pt x="3605" y="3605"/>
                  </a:lnTo>
                  <a:lnTo>
                    <a:pt x="3264" y="3995"/>
                  </a:lnTo>
                  <a:lnTo>
                    <a:pt x="2971" y="4384"/>
                  </a:lnTo>
                  <a:lnTo>
                    <a:pt x="2679" y="4774"/>
                  </a:lnTo>
                  <a:lnTo>
                    <a:pt x="2436" y="5212"/>
                  </a:lnTo>
                  <a:lnTo>
                    <a:pt x="2241" y="5651"/>
                  </a:lnTo>
                  <a:lnTo>
                    <a:pt x="2070" y="6089"/>
                  </a:lnTo>
                  <a:lnTo>
                    <a:pt x="1924" y="6552"/>
                  </a:lnTo>
                  <a:lnTo>
                    <a:pt x="1827" y="7015"/>
                  </a:lnTo>
                  <a:lnTo>
                    <a:pt x="1778" y="7477"/>
                  </a:lnTo>
                  <a:lnTo>
                    <a:pt x="1729" y="7940"/>
                  </a:lnTo>
                  <a:lnTo>
                    <a:pt x="1729" y="8427"/>
                  </a:lnTo>
                  <a:lnTo>
                    <a:pt x="1778" y="8890"/>
                  </a:lnTo>
                  <a:lnTo>
                    <a:pt x="1851" y="9353"/>
                  </a:lnTo>
                  <a:lnTo>
                    <a:pt x="1948" y="9815"/>
                  </a:lnTo>
                  <a:lnTo>
                    <a:pt x="2095" y="10278"/>
                  </a:lnTo>
                  <a:lnTo>
                    <a:pt x="2265" y="10716"/>
                  </a:lnTo>
                  <a:lnTo>
                    <a:pt x="2265" y="10716"/>
                  </a:lnTo>
                  <a:lnTo>
                    <a:pt x="1607" y="11666"/>
                  </a:lnTo>
                  <a:lnTo>
                    <a:pt x="1047" y="12543"/>
                  </a:lnTo>
                  <a:lnTo>
                    <a:pt x="828" y="12957"/>
                  </a:lnTo>
                  <a:lnTo>
                    <a:pt x="609" y="13347"/>
                  </a:lnTo>
                  <a:lnTo>
                    <a:pt x="438" y="13737"/>
                  </a:lnTo>
                  <a:lnTo>
                    <a:pt x="292" y="14102"/>
                  </a:lnTo>
                  <a:lnTo>
                    <a:pt x="170" y="14443"/>
                  </a:lnTo>
                  <a:lnTo>
                    <a:pt x="73" y="14759"/>
                  </a:lnTo>
                  <a:lnTo>
                    <a:pt x="24" y="15052"/>
                  </a:lnTo>
                  <a:lnTo>
                    <a:pt x="0" y="15320"/>
                  </a:lnTo>
                  <a:lnTo>
                    <a:pt x="0" y="15539"/>
                  </a:lnTo>
                  <a:lnTo>
                    <a:pt x="49" y="15758"/>
                  </a:lnTo>
                  <a:lnTo>
                    <a:pt x="122" y="15928"/>
                  </a:lnTo>
                  <a:lnTo>
                    <a:pt x="244" y="16075"/>
                  </a:lnTo>
                  <a:lnTo>
                    <a:pt x="244" y="16075"/>
                  </a:lnTo>
                  <a:lnTo>
                    <a:pt x="341" y="16172"/>
                  </a:lnTo>
                  <a:lnTo>
                    <a:pt x="487" y="16245"/>
                  </a:lnTo>
                  <a:lnTo>
                    <a:pt x="633" y="16294"/>
                  </a:lnTo>
                  <a:lnTo>
                    <a:pt x="804" y="16318"/>
                  </a:lnTo>
                  <a:lnTo>
                    <a:pt x="974" y="16318"/>
                  </a:lnTo>
                  <a:lnTo>
                    <a:pt x="1169" y="16318"/>
                  </a:lnTo>
                  <a:lnTo>
                    <a:pt x="1388" y="16269"/>
                  </a:lnTo>
                  <a:lnTo>
                    <a:pt x="1632" y="16221"/>
                  </a:lnTo>
                  <a:lnTo>
                    <a:pt x="2143" y="16075"/>
                  </a:lnTo>
                  <a:lnTo>
                    <a:pt x="2703" y="15831"/>
                  </a:lnTo>
                  <a:lnTo>
                    <a:pt x="3312" y="15539"/>
                  </a:lnTo>
                  <a:lnTo>
                    <a:pt x="3946" y="15149"/>
                  </a:lnTo>
                  <a:lnTo>
                    <a:pt x="4652" y="14711"/>
                  </a:lnTo>
                  <a:lnTo>
                    <a:pt x="5358" y="14224"/>
                  </a:lnTo>
                  <a:lnTo>
                    <a:pt x="6113" y="13663"/>
                  </a:lnTo>
                  <a:lnTo>
                    <a:pt x="6892" y="13055"/>
                  </a:lnTo>
                  <a:lnTo>
                    <a:pt x="7696" y="12397"/>
                  </a:lnTo>
                  <a:lnTo>
                    <a:pt x="8500" y="11691"/>
                  </a:lnTo>
                  <a:lnTo>
                    <a:pt x="9304" y="10936"/>
                  </a:lnTo>
                  <a:lnTo>
                    <a:pt x="10132" y="10132"/>
                  </a:lnTo>
                  <a:lnTo>
                    <a:pt x="10132" y="10132"/>
                  </a:lnTo>
                  <a:lnTo>
                    <a:pt x="10935" y="9304"/>
                  </a:lnTo>
                  <a:lnTo>
                    <a:pt x="11690" y="8500"/>
                  </a:lnTo>
                  <a:lnTo>
                    <a:pt x="12397" y="7696"/>
                  </a:lnTo>
                  <a:lnTo>
                    <a:pt x="13054" y="6893"/>
                  </a:lnTo>
                  <a:lnTo>
                    <a:pt x="13663" y="6113"/>
                  </a:lnTo>
                  <a:lnTo>
                    <a:pt x="14223" y="5358"/>
                  </a:lnTo>
                  <a:lnTo>
                    <a:pt x="14710" y="4652"/>
                  </a:lnTo>
                  <a:lnTo>
                    <a:pt x="15149" y="3946"/>
                  </a:lnTo>
                  <a:lnTo>
                    <a:pt x="15538" y="3313"/>
                  </a:lnTo>
                  <a:lnTo>
                    <a:pt x="15831" y="2704"/>
                  </a:lnTo>
                  <a:lnTo>
                    <a:pt x="16074" y="2144"/>
                  </a:lnTo>
                  <a:lnTo>
                    <a:pt x="16220" y="1632"/>
                  </a:lnTo>
                  <a:lnTo>
                    <a:pt x="16269" y="1389"/>
                  </a:lnTo>
                  <a:lnTo>
                    <a:pt x="16318" y="1169"/>
                  </a:lnTo>
                  <a:lnTo>
                    <a:pt x="16318" y="975"/>
                  </a:lnTo>
                  <a:lnTo>
                    <a:pt x="16318" y="804"/>
                  </a:lnTo>
                  <a:lnTo>
                    <a:pt x="16293" y="634"/>
                  </a:lnTo>
                  <a:lnTo>
                    <a:pt x="16245" y="487"/>
                  </a:lnTo>
                  <a:lnTo>
                    <a:pt x="16172" y="341"/>
                  </a:lnTo>
                  <a:lnTo>
                    <a:pt x="16074" y="244"/>
                  </a:lnTo>
                  <a:lnTo>
                    <a:pt x="16074" y="244"/>
                  </a:lnTo>
                  <a:close/>
                  <a:moveTo>
                    <a:pt x="1827" y="13810"/>
                  </a:moveTo>
                  <a:lnTo>
                    <a:pt x="1827" y="13810"/>
                  </a:lnTo>
                  <a:lnTo>
                    <a:pt x="1754" y="13737"/>
                  </a:lnTo>
                  <a:lnTo>
                    <a:pt x="1729" y="13639"/>
                  </a:lnTo>
                  <a:lnTo>
                    <a:pt x="1681" y="13542"/>
                  </a:lnTo>
                  <a:lnTo>
                    <a:pt x="1681" y="13444"/>
                  </a:lnTo>
                  <a:lnTo>
                    <a:pt x="1681" y="13176"/>
                  </a:lnTo>
                  <a:lnTo>
                    <a:pt x="1754" y="12884"/>
                  </a:lnTo>
                  <a:lnTo>
                    <a:pt x="1875" y="12519"/>
                  </a:lnTo>
                  <a:lnTo>
                    <a:pt x="2046" y="12153"/>
                  </a:lnTo>
                  <a:lnTo>
                    <a:pt x="2265" y="11715"/>
                  </a:lnTo>
                  <a:lnTo>
                    <a:pt x="2533" y="11277"/>
                  </a:lnTo>
                  <a:lnTo>
                    <a:pt x="2533" y="11277"/>
                  </a:lnTo>
                  <a:lnTo>
                    <a:pt x="2752" y="11642"/>
                  </a:lnTo>
                  <a:lnTo>
                    <a:pt x="3020" y="12007"/>
                  </a:lnTo>
                  <a:lnTo>
                    <a:pt x="3288" y="12373"/>
                  </a:lnTo>
                  <a:lnTo>
                    <a:pt x="3605" y="12714"/>
                  </a:lnTo>
                  <a:lnTo>
                    <a:pt x="3605" y="12714"/>
                  </a:lnTo>
                  <a:lnTo>
                    <a:pt x="3897" y="12957"/>
                  </a:lnTo>
                  <a:lnTo>
                    <a:pt x="4165" y="13201"/>
                  </a:lnTo>
                  <a:lnTo>
                    <a:pt x="4165" y="13201"/>
                  </a:lnTo>
                  <a:lnTo>
                    <a:pt x="3751" y="13444"/>
                  </a:lnTo>
                  <a:lnTo>
                    <a:pt x="3361" y="13639"/>
                  </a:lnTo>
                  <a:lnTo>
                    <a:pt x="3020" y="13785"/>
                  </a:lnTo>
                  <a:lnTo>
                    <a:pt x="2679" y="13883"/>
                  </a:lnTo>
                  <a:lnTo>
                    <a:pt x="2411" y="13956"/>
                  </a:lnTo>
                  <a:lnTo>
                    <a:pt x="2168" y="13956"/>
                  </a:lnTo>
                  <a:lnTo>
                    <a:pt x="2070" y="13931"/>
                  </a:lnTo>
                  <a:lnTo>
                    <a:pt x="1973" y="13907"/>
                  </a:lnTo>
                  <a:lnTo>
                    <a:pt x="1900" y="13858"/>
                  </a:lnTo>
                  <a:lnTo>
                    <a:pt x="1827" y="13810"/>
                  </a:lnTo>
                  <a:lnTo>
                    <a:pt x="1827" y="13810"/>
                  </a:lnTo>
                  <a:close/>
                  <a:moveTo>
                    <a:pt x="8159" y="4482"/>
                  </a:moveTo>
                  <a:lnTo>
                    <a:pt x="8159" y="4482"/>
                  </a:lnTo>
                  <a:lnTo>
                    <a:pt x="8037" y="4482"/>
                  </a:lnTo>
                  <a:lnTo>
                    <a:pt x="7940" y="4433"/>
                  </a:lnTo>
                  <a:lnTo>
                    <a:pt x="7842" y="4384"/>
                  </a:lnTo>
                  <a:lnTo>
                    <a:pt x="7745" y="4311"/>
                  </a:lnTo>
                  <a:lnTo>
                    <a:pt x="7672" y="4238"/>
                  </a:lnTo>
                  <a:lnTo>
                    <a:pt x="7623" y="4141"/>
                  </a:lnTo>
                  <a:lnTo>
                    <a:pt x="7574" y="4019"/>
                  </a:lnTo>
                  <a:lnTo>
                    <a:pt x="7574" y="3897"/>
                  </a:lnTo>
                  <a:lnTo>
                    <a:pt x="7574" y="3897"/>
                  </a:lnTo>
                  <a:lnTo>
                    <a:pt x="7574" y="3775"/>
                  </a:lnTo>
                  <a:lnTo>
                    <a:pt x="7623" y="3678"/>
                  </a:lnTo>
                  <a:lnTo>
                    <a:pt x="7672" y="3580"/>
                  </a:lnTo>
                  <a:lnTo>
                    <a:pt x="7745" y="3483"/>
                  </a:lnTo>
                  <a:lnTo>
                    <a:pt x="7842" y="3410"/>
                  </a:lnTo>
                  <a:lnTo>
                    <a:pt x="7940" y="3361"/>
                  </a:lnTo>
                  <a:lnTo>
                    <a:pt x="8037" y="3337"/>
                  </a:lnTo>
                  <a:lnTo>
                    <a:pt x="8159" y="3313"/>
                  </a:lnTo>
                  <a:lnTo>
                    <a:pt x="8159" y="3313"/>
                  </a:lnTo>
                  <a:lnTo>
                    <a:pt x="8281" y="3337"/>
                  </a:lnTo>
                  <a:lnTo>
                    <a:pt x="8378" y="3361"/>
                  </a:lnTo>
                  <a:lnTo>
                    <a:pt x="8476" y="3410"/>
                  </a:lnTo>
                  <a:lnTo>
                    <a:pt x="8573" y="3483"/>
                  </a:lnTo>
                  <a:lnTo>
                    <a:pt x="8646" y="3580"/>
                  </a:lnTo>
                  <a:lnTo>
                    <a:pt x="8695" y="3678"/>
                  </a:lnTo>
                  <a:lnTo>
                    <a:pt x="8743" y="3775"/>
                  </a:lnTo>
                  <a:lnTo>
                    <a:pt x="8743" y="3897"/>
                  </a:lnTo>
                  <a:lnTo>
                    <a:pt x="8743" y="3897"/>
                  </a:lnTo>
                  <a:lnTo>
                    <a:pt x="8743" y="4019"/>
                  </a:lnTo>
                  <a:lnTo>
                    <a:pt x="8695" y="4141"/>
                  </a:lnTo>
                  <a:lnTo>
                    <a:pt x="8646" y="4238"/>
                  </a:lnTo>
                  <a:lnTo>
                    <a:pt x="8573" y="4311"/>
                  </a:lnTo>
                  <a:lnTo>
                    <a:pt x="8476" y="4384"/>
                  </a:lnTo>
                  <a:lnTo>
                    <a:pt x="8378" y="4433"/>
                  </a:lnTo>
                  <a:lnTo>
                    <a:pt x="8281" y="4482"/>
                  </a:lnTo>
                  <a:lnTo>
                    <a:pt x="8159" y="4482"/>
                  </a:lnTo>
                  <a:lnTo>
                    <a:pt x="8159" y="4482"/>
                  </a:lnTo>
                  <a:close/>
                  <a:moveTo>
                    <a:pt x="9133" y="5943"/>
                  </a:moveTo>
                  <a:lnTo>
                    <a:pt x="9133" y="5943"/>
                  </a:lnTo>
                  <a:lnTo>
                    <a:pt x="9036" y="5943"/>
                  </a:lnTo>
                  <a:lnTo>
                    <a:pt x="8963" y="5919"/>
                  </a:lnTo>
                  <a:lnTo>
                    <a:pt x="8841" y="5846"/>
                  </a:lnTo>
                  <a:lnTo>
                    <a:pt x="8768" y="5724"/>
                  </a:lnTo>
                  <a:lnTo>
                    <a:pt x="8743" y="5651"/>
                  </a:lnTo>
                  <a:lnTo>
                    <a:pt x="8743" y="5553"/>
                  </a:lnTo>
                  <a:lnTo>
                    <a:pt x="8743" y="5553"/>
                  </a:lnTo>
                  <a:lnTo>
                    <a:pt x="8743" y="5480"/>
                  </a:lnTo>
                  <a:lnTo>
                    <a:pt x="8768" y="5407"/>
                  </a:lnTo>
                  <a:lnTo>
                    <a:pt x="8841" y="5285"/>
                  </a:lnTo>
                  <a:lnTo>
                    <a:pt x="8963" y="5212"/>
                  </a:lnTo>
                  <a:lnTo>
                    <a:pt x="9036" y="5188"/>
                  </a:lnTo>
                  <a:lnTo>
                    <a:pt x="9133" y="5164"/>
                  </a:lnTo>
                  <a:lnTo>
                    <a:pt x="9133" y="5164"/>
                  </a:lnTo>
                  <a:lnTo>
                    <a:pt x="9206" y="5188"/>
                  </a:lnTo>
                  <a:lnTo>
                    <a:pt x="9279" y="5212"/>
                  </a:lnTo>
                  <a:lnTo>
                    <a:pt x="9401" y="5285"/>
                  </a:lnTo>
                  <a:lnTo>
                    <a:pt x="9474" y="5407"/>
                  </a:lnTo>
                  <a:lnTo>
                    <a:pt x="9498" y="5480"/>
                  </a:lnTo>
                  <a:lnTo>
                    <a:pt x="9523" y="5553"/>
                  </a:lnTo>
                  <a:lnTo>
                    <a:pt x="9523" y="5553"/>
                  </a:lnTo>
                  <a:lnTo>
                    <a:pt x="9498" y="5651"/>
                  </a:lnTo>
                  <a:lnTo>
                    <a:pt x="9474" y="5724"/>
                  </a:lnTo>
                  <a:lnTo>
                    <a:pt x="9401" y="5846"/>
                  </a:lnTo>
                  <a:lnTo>
                    <a:pt x="9279" y="5919"/>
                  </a:lnTo>
                  <a:lnTo>
                    <a:pt x="9206" y="5943"/>
                  </a:lnTo>
                  <a:lnTo>
                    <a:pt x="9133" y="5943"/>
                  </a:lnTo>
                  <a:lnTo>
                    <a:pt x="9133" y="5943"/>
                  </a:lnTo>
                  <a:close/>
                  <a:moveTo>
                    <a:pt x="9986" y="4409"/>
                  </a:moveTo>
                  <a:lnTo>
                    <a:pt x="9986" y="4409"/>
                  </a:lnTo>
                  <a:lnTo>
                    <a:pt x="9888" y="4409"/>
                  </a:lnTo>
                  <a:lnTo>
                    <a:pt x="9815" y="4384"/>
                  </a:lnTo>
                  <a:lnTo>
                    <a:pt x="9693" y="4287"/>
                  </a:lnTo>
                  <a:lnTo>
                    <a:pt x="9620" y="4165"/>
                  </a:lnTo>
                  <a:lnTo>
                    <a:pt x="9596" y="4092"/>
                  </a:lnTo>
                  <a:lnTo>
                    <a:pt x="9596" y="4019"/>
                  </a:lnTo>
                  <a:lnTo>
                    <a:pt x="9596" y="4019"/>
                  </a:lnTo>
                  <a:lnTo>
                    <a:pt x="9596" y="3946"/>
                  </a:lnTo>
                  <a:lnTo>
                    <a:pt x="9620" y="3873"/>
                  </a:lnTo>
                  <a:lnTo>
                    <a:pt x="9693" y="3751"/>
                  </a:lnTo>
                  <a:lnTo>
                    <a:pt x="9815" y="3654"/>
                  </a:lnTo>
                  <a:lnTo>
                    <a:pt x="9888" y="3629"/>
                  </a:lnTo>
                  <a:lnTo>
                    <a:pt x="9986" y="3629"/>
                  </a:lnTo>
                  <a:lnTo>
                    <a:pt x="9986" y="3629"/>
                  </a:lnTo>
                  <a:lnTo>
                    <a:pt x="10059" y="3629"/>
                  </a:lnTo>
                  <a:lnTo>
                    <a:pt x="10132" y="3654"/>
                  </a:lnTo>
                  <a:lnTo>
                    <a:pt x="10253" y="3751"/>
                  </a:lnTo>
                  <a:lnTo>
                    <a:pt x="10327" y="3873"/>
                  </a:lnTo>
                  <a:lnTo>
                    <a:pt x="10351" y="3946"/>
                  </a:lnTo>
                  <a:lnTo>
                    <a:pt x="10375" y="4019"/>
                  </a:lnTo>
                  <a:lnTo>
                    <a:pt x="10375" y="4019"/>
                  </a:lnTo>
                  <a:lnTo>
                    <a:pt x="10351" y="4092"/>
                  </a:lnTo>
                  <a:lnTo>
                    <a:pt x="10327" y="4165"/>
                  </a:lnTo>
                  <a:lnTo>
                    <a:pt x="10253" y="4287"/>
                  </a:lnTo>
                  <a:lnTo>
                    <a:pt x="10132" y="4384"/>
                  </a:lnTo>
                  <a:lnTo>
                    <a:pt x="10059" y="4409"/>
                  </a:lnTo>
                  <a:lnTo>
                    <a:pt x="9986" y="4409"/>
                  </a:lnTo>
                  <a:lnTo>
                    <a:pt x="9986" y="4409"/>
                  </a:lnTo>
                  <a:close/>
                  <a:moveTo>
                    <a:pt x="13200" y="4165"/>
                  </a:moveTo>
                  <a:lnTo>
                    <a:pt x="13200" y="4165"/>
                  </a:lnTo>
                  <a:lnTo>
                    <a:pt x="12957" y="3897"/>
                  </a:lnTo>
                  <a:lnTo>
                    <a:pt x="12713" y="3605"/>
                  </a:lnTo>
                  <a:lnTo>
                    <a:pt x="12713" y="3605"/>
                  </a:lnTo>
                  <a:lnTo>
                    <a:pt x="12372" y="3288"/>
                  </a:lnTo>
                  <a:lnTo>
                    <a:pt x="12007" y="3020"/>
                  </a:lnTo>
                  <a:lnTo>
                    <a:pt x="11642" y="2752"/>
                  </a:lnTo>
                  <a:lnTo>
                    <a:pt x="11276" y="2533"/>
                  </a:lnTo>
                  <a:lnTo>
                    <a:pt x="11276" y="2533"/>
                  </a:lnTo>
                  <a:lnTo>
                    <a:pt x="11715" y="2265"/>
                  </a:lnTo>
                  <a:lnTo>
                    <a:pt x="12153" y="2046"/>
                  </a:lnTo>
                  <a:lnTo>
                    <a:pt x="12518" y="1876"/>
                  </a:lnTo>
                  <a:lnTo>
                    <a:pt x="12884" y="1754"/>
                  </a:lnTo>
                  <a:lnTo>
                    <a:pt x="13176" y="1681"/>
                  </a:lnTo>
                  <a:lnTo>
                    <a:pt x="13444" y="1681"/>
                  </a:lnTo>
                  <a:lnTo>
                    <a:pt x="13541" y="1681"/>
                  </a:lnTo>
                  <a:lnTo>
                    <a:pt x="13639" y="1730"/>
                  </a:lnTo>
                  <a:lnTo>
                    <a:pt x="13736" y="1754"/>
                  </a:lnTo>
                  <a:lnTo>
                    <a:pt x="13809" y="1827"/>
                  </a:lnTo>
                  <a:lnTo>
                    <a:pt x="13809" y="1827"/>
                  </a:lnTo>
                  <a:lnTo>
                    <a:pt x="13858" y="1900"/>
                  </a:lnTo>
                  <a:lnTo>
                    <a:pt x="13907" y="1973"/>
                  </a:lnTo>
                  <a:lnTo>
                    <a:pt x="13931" y="2070"/>
                  </a:lnTo>
                  <a:lnTo>
                    <a:pt x="13955" y="2168"/>
                  </a:lnTo>
                  <a:lnTo>
                    <a:pt x="13955" y="2411"/>
                  </a:lnTo>
                  <a:lnTo>
                    <a:pt x="13882" y="2679"/>
                  </a:lnTo>
                  <a:lnTo>
                    <a:pt x="13785" y="3020"/>
                  </a:lnTo>
                  <a:lnTo>
                    <a:pt x="13639" y="3361"/>
                  </a:lnTo>
                  <a:lnTo>
                    <a:pt x="13444" y="3751"/>
                  </a:lnTo>
                  <a:lnTo>
                    <a:pt x="13200" y="4165"/>
                  </a:lnTo>
                  <a:lnTo>
                    <a:pt x="13200" y="4165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Shape 128"/>
          <p:cNvGrpSpPr/>
          <p:nvPr/>
        </p:nvGrpSpPr>
        <p:grpSpPr>
          <a:xfrm rot="-587406">
            <a:off x="4123593" y="2025001"/>
            <a:ext cx="425594" cy="425570"/>
            <a:chOff x="576250" y="4319400"/>
            <a:chExt cx="442075" cy="442050"/>
          </a:xfrm>
        </p:grpSpPr>
        <p:sp>
          <p:nvSpPr>
            <p:cNvPr id="129" name="Shape 129"/>
            <p:cNvSpPr/>
            <p:nvPr/>
          </p:nvSpPr>
          <p:spPr>
            <a:xfrm>
              <a:off x="576250" y="4319400"/>
              <a:ext cx="442075" cy="442050"/>
            </a:xfrm>
            <a:custGeom>
              <a:avLst/>
              <a:gdLst/>
              <a:ahLst/>
              <a:cxnLst/>
              <a:rect l="0" t="0" r="0" b="0"/>
              <a:pathLst>
                <a:path w="17683" h="17682" fill="none" extrusionOk="0">
                  <a:moveTo>
                    <a:pt x="11472" y="17292"/>
                  </a:moveTo>
                  <a:lnTo>
                    <a:pt x="11472" y="12153"/>
                  </a:lnTo>
                  <a:lnTo>
                    <a:pt x="16416" y="7209"/>
                  </a:lnTo>
                  <a:lnTo>
                    <a:pt x="16416" y="7209"/>
                  </a:lnTo>
                  <a:lnTo>
                    <a:pt x="16562" y="7063"/>
                  </a:lnTo>
                  <a:lnTo>
                    <a:pt x="16684" y="6868"/>
                  </a:lnTo>
                  <a:lnTo>
                    <a:pt x="16830" y="6674"/>
                  </a:lnTo>
                  <a:lnTo>
                    <a:pt x="16927" y="6479"/>
                  </a:lnTo>
                  <a:lnTo>
                    <a:pt x="17146" y="6040"/>
                  </a:lnTo>
                  <a:lnTo>
                    <a:pt x="17317" y="5553"/>
                  </a:lnTo>
                  <a:lnTo>
                    <a:pt x="17439" y="5042"/>
                  </a:lnTo>
                  <a:lnTo>
                    <a:pt x="17560" y="4506"/>
                  </a:lnTo>
                  <a:lnTo>
                    <a:pt x="17633" y="3970"/>
                  </a:lnTo>
                  <a:lnTo>
                    <a:pt x="17658" y="3434"/>
                  </a:lnTo>
                  <a:lnTo>
                    <a:pt x="17682" y="2898"/>
                  </a:lnTo>
                  <a:lnTo>
                    <a:pt x="17682" y="2411"/>
                  </a:lnTo>
                  <a:lnTo>
                    <a:pt x="17658" y="1949"/>
                  </a:lnTo>
                  <a:lnTo>
                    <a:pt x="17609" y="1510"/>
                  </a:lnTo>
                  <a:lnTo>
                    <a:pt x="17536" y="1145"/>
                  </a:lnTo>
                  <a:lnTo>
                    <a:pt x="17463" y="828"/>
                  </a:lnTo>
                  <a:lnTo>
                    <a:pt x="17366" y="585"/>
                  </a:lnTo>
                  <a:lnTo>
                    <a:pt x="17292" y="487"/>
                  </a:lnTo>
                  <a:lnTo>
                    <a:pt x="17244" y="439"/>
                  </a:lnTo>
                  <a:lnTo>
                    <a:pt x="17244" y="439"/>
                  </a:lnTo>
                  <a:lnTo>
                    <a:pt x="17195" y="390"/>
                  </a:lnTo>
                  <a:lnTo>
                    <a:pt x="17098" y="317"/>
                  </a:lnTo>
                  <a:lnTo>
                    <a:pt x="16854" y="219"/>
                  </a:lnTo>
                  <a:lnTo>
                    <a:pt x="16537" y="146"/>
                  </a:lnTo>
                  <a:lnTo>
                    <a:pt x="16172" y="73"/>
                  </a:lnTo>
                  <a:lnTo>
                    <a:pt x="15734" y="25"/>
                  </a:lnTo>
                  <a:lnTo>
                    <a:pt x="15271" y="0"/>
                  </a:lnTo>
                  <a:lnTo>
                    <a:pt x="14784" y="0"/>
                  </a:lnTo>
                  <a:lnTo>
                    <a:pt x="14248" y="25"/>
                  </a:lnTo>
                  <a:lnTo>
                    <a:pt x="13712" y="49"/>
                  </a:lnTo>
                  <a:lnTo>
                    <a:pt x="13176" y="122"/>
                  </a:lnTo>
                  <a:lnTo>
                    <a:pt x="12641" y="244"/>
                  </a:lnTo>
                  <a:lnTo>
                    <a:pt x="12129" y="366"/>
                  </a:lnTo>
                  <a:lnTo>
                    <a:pt x="11642" y="536"/>
                  </a:lnTo>
                  <a:lnTo>
                    <a:pt x="11204" y="755"/>
                  </a:lnTo>
                  <a:lnTo>
                    <a:pt x="10985" y="853"/>
                  </a:lnTo>
                  <a:lnTo>
                    <a:pt x="10814" y="999"/>
                  </a:lnTo>
                  <a:lnTo>
                    <a:pt x="10619" y="1121"/>
                  </a:lnTo>
                  <a:lnTo>
                    <a:pt x="10473" y="1267"/>
                  </a:lnTo>
                  <a:lnTo>
                    <a:pt x="5529" y="6211"/>
                  </a:lnTo>
                  <a:lnTo>
                    <a:pt x="390" y="6211"/>
                  </a:lnTo>
                  <a:lnTo>
                    <a:pt x="390" y="6211"/>
                  </a:lnTo>
                  <a:lnTo>
                    <a:pt x="244" y="6235"/>
                  </a:lnTo>
                  <a:lnTo>
                    <a:pt x="147" y="6259"/>
                  </a:lnTo>
                  <a:lnTo>
                    <a:pt x="49" y="6308"/>
                  </a:lnTo>
                  <a:lnTo>
                    <a:pt x="0" y="6381"/>
                  </a:lnTo>
                  <a:lnTo>
                    <a:pt x="0" y="6454"/>
                  </a:lnTo>
                  <a:lnTo>
                    <a:pt x="25" y="6552"/>
                  </a:lnTo>
                  <a:lnTo>
                    <a:pt x="74" y="6649"/>
                  </a:lnTo>
                  <a:lnTo>
                    <a:pt x="171" y="6771"/>
                  </a:lnTo>
                  <a:lnTo>
                    <a:pt x="2582" y="9158"/>
                  </a:lnTo>
                  <a:lnTo>
                    <a:pt x="2265" y="9474"/>
                  </a:lnTo>
                  <a:lnTo>
                    <a:pt x="950" y="9718"/>
                  </a:lnTo>
                  <a:lnTo>
                    <a:pt x="950" y="9718"/>
                  </a:lnTo>
                  <a:lnTo>
                    <a:pt x="804" y="9767"/>
                  </a:lnTo>
                  <a:lnTo>
                    <a:pt x="682" y="9815"/>
                  </a:lnTo>
                  <a:lnTo>
                    <a:pt x="609" y="9913"/>
                  </a:lnTo>
                  <a:lnTo>
                    <a:pt x="561" y="9986"/>
                  </a:lnTo>
                  <a:lnTo>
                    <a:pt x="561" y="10083"/>
                  </a:lnTo>
                  <a:lnTo>
                    <a:pt x="585" y="10205"/>
                  </a:lnTo>
                  <a:lnTo>
                    <a:pt x="634" y="10302"/>
                  </a:lnTo>
                  <a:lnTo>
                    <a:pt x="731" y="10424"/>
                  </a:lnTo>
                  <a:lnTo>
                    <a:pt x="7258" y="16951"/>
                  </a:lnTo>
                  <a:lnTo>
                    <a:pt x="7258" y="16951"/>
                  </a:lnTo>
                  <a:lnTo>
                    <a:pt x="7380" y="17049"/>
                  </a:lnTo>
                  <a:lnTo>
                    <a:pt x="7477" y="17097"/>
                  </a:lnTo>
                  <a:lnTo>
                    <a:pt x="7599" y="17122"/>
                  </a:lnTo>
                  <a:lnTo>
                    <a:pt x="7697" y="17122"/>
                  </a:lnTo>
                  <a:lnTo>
                    <a:pt x="7770" y="17073"/>
                  </a:lnTo>
                  <a:lnTo>
                    <a:pt x="7867" y="17000"/>
                  </a:lnTo>
                  <a:lnTo>
                    <a:pt x="7916" y="16878"/>
                  </a:lnTo>
                  <a:lnTo>
                    <a:pt x="7965" y="16732"/>
                  </a:lnTo>
                  <a:lnTo>
                    <a:pt x="8208" y="15417"/>
                  </a:lnTo>
                  <a:lnTo>
                    <a:pt x="8525" y="15100"/>
                  </a:lnTo>
                  <a:lnTo>
                    <a:pt x="10911" y="17511"/>
                  </a:lnTo>
                  <a:lnTo>
                    <a:pt x="10911" y="17511"/>
                  </a:lnTo>
                  <a:lnTo>
                    <a:pt x="11033" y="17609"/>
                  </a:lnTo>
                  <a:lnTo>
                    <a:pt x="11131" y="17658"/>
                  </a:lnTo>
                  <a:lnTo>
                    <a:pt x="11228" y="17682"/>
                  </a:lnTo>
                  <a:lnTo>
                    <a:pt x="11301" y="17682"/>
                  </a:lnTo>
                  <a:lnTo>
                    <a:pt x="11374" y="17633"/>
                  </a:lnTo>
                  <a:lnTo>
                    <a:pt x="11423" y="17536"/>
                  </a:lnTo>
                  <a:lnTo>
                    <a:pt x="11447" y="17438"/>
                  </a:lnTo>
                  <a:lnTo>
                    <a:pt x="11472" y="17292"/>
                  </a:lnTo>
                  <a:lnTo>
                    <a:pt x="11472" y="17292"/>
                  </a:lnTo>
                  <a:close/>
                  <a:moveTo>
                    <a:pt x="6162" y="12202"/>
                  </a:moveTo>
                  <a:lnTo>
                    <a:pt x="6162" y="12202"/>
                  </a:lnTo>
                  <a:lnTo>
                    <a:pt x="6089" y="12275"/>
                  </a:lnTo>
                  <a:lnTo>
                    <a:pt x="6016" y="12324"/>
                  </a:lnTo>
                  <a:lnTo>
                    <a:pt x="5919" y="12348"/>
                  </a:lnTo>
                  <a:lnTo>
                    <a:pt x="5821" y="12348"/>
                  </a:lnTo>
                  <a:lnTo>
                    <a:pt x="5724" y="12348"/>
                  </a:lnTo>
                  <a:lnTo>
                    <a:pt x="5626" y="12324"/>
                  </a:lnTo>
                  <a:lnTo>
                    <a:pt x="5553" y="12275"/>
                  </a:lnTo>
                  <a:lnTo>
                    <a:pt x="5480" y="12202"/>
                  </a:lnTo>
                  <a:lnTo>
                    <a:pt x="5480" y="12202"/>
                  </a:lnTo>
                  <a:lnTo>
                    <a:pt x="5407" y="12129"/>
                  </a:lnTo>
                  <a:lnTo>
                    <a:pt x="5359" y="12056"/>
                  </a:lnTo>
                  <a:lnTo>
                    <a:pt x="5334" y="11959"/>
                  </a:lnTo>
                  <a:lnTo>
                    <a:pt x="5334" y="11861"/>
                  </a:lnTo>
                  <a:lnTo>
                    <a:pt x="5334" y="11764"/>
                  </a:lnTo>
                  <a:lnTo>
                    <a:pt x="5359" y="11666"/>
                  </a:lnTo>
                  <a:lnTo>
                    <a:pt x="5407" y="11593"/>
                  </a:lnTo>
                  <a:lnTo>
                    <a:pt x="5480" y="11520"/>
                  </a:lnTo>
                  <a:lnTo>
                    <a:pt x="8013" y="8987"/>
                  </a:lnTo>
                  <a:lnTo>
                    <a:pt x="8013" y="8987"/>
                  </a:lnTo>
                  <a:lnTo>
                    <a:pt x="8086" y="8939"/>
                  </a:lnTo>
                  <a:lnTo>
                    <a:pt x="8159" y="8890"/>
                  </a:lnTo>
                  <a:lnTo>
                    <a:pt x="8257" y="8865"/>
                  </a:lnTo>
                  <a:lnTo>
                    <a:pt x="8354" y="8841"/>
                  </a:lnTo>
                  <a:lnTo>
                    <a:pt x="8452" y="8865"/>
                  </a:lnTo>
                  <a:lnTo>
                    <a:pt x="8525" y="8890"/>
                  </a:lnTo>
                  <a:lnTo>
                    <a:pt x="8622" y="8939"/>
                  </a:lnTo>
                  <a:lnTo>
                    <a:pt x="8695" y="8987"/>
                  </a:lnTo>
                  <a:lnTo>
                    <a:pt x="8695" y="8987"/>
                  </a:lnTo>
                  <a:lnTo>
                    <a:pt x="8744" y="9060"/>
                  </a:lnTo>
                  <a:lnTo>
                    <a:pt x="8793" y="9158"/>
                  </a:lnTo>
                  <a:lnTo>
                    <a:pt x="8817" y="9231"/>
                  </a:lnTo>
                  <a:lnTo>
                    <a:pt x="8841" y="9328"/>
                  </a:lnTo>
                  <a:lnTo>
                    <a:pt x="8817" y="9426"/>
                  </a:lnTo>
                  <a:lnTo>
                    <a:pt x="8793" y="9523"/>
                  </a:lnTo>
                  <a:lnTo>
                    <a:pt x="8744" y="9596"/>
                  </a:lnTo>
                  <a:lnTo>
                    <a:pt x="8695" y="9669"/>
                  </a:lnTo>
                  <a:lnTo>
                    <a:pt x="6162" y="12202"/>
                  </a:lnTo>
                  <a:close/>
                  <a:moveTo>
                    <a:pt x="13396" y="7307"/>
                  </a:moveTo>
                  <a:lnTo>
                    <a:pt x="13396" y="7307"/>
                  </a:lnTo>
                  <a:lnTo>
                    <a:pt x="13274" y="7404"/>
                  </a:lnTo>
                  <a:lnTo>
                    <a:pt x="13152" y="7477"/>
                  </a:lnTo>
                  <a:lnTo>
                    <a:pt x="13006" y="7526"/>
                  </a:lnTo>
                  <a:lnTo>
                    <a:pt x="12836" y="7550"/>
                  </a:lnTo>
                  <a:lnTo>
                    <a:pt x="12689" y="7526"/>
                  </a:lnTo>
                  <a:lnTo>
                    <a:pt x="12543" y="7477"/>
                  </a:lnTo>
                  <a:lnTo>
                    <a:pt x="12421" y="7404"/>
                  </a:lnTo>
                  <a:lnTo>
                    <a:pt x="12300" y="7307"/>
                  </a:lnTo>
                  <a:lnTo>
                    <a:pt x="10376" y="5383"/>
                  </a:lnTo>
                  <a:lnTo>
                    <a:pt x="10376" y="5383"/>
                  </a:lnTo>
                  <a:lnTo>
                    <a:pt x="10278" y="5261"/>
                  </a:lnTo>
                  <a:lnTo>
                    <a:pt x="10205" y="5139"/>
                  </a:lnTo>
                  <a:lnTo>
                    <a:pt x="10156" y="4993"/>
                  </a:lnTo>
                  <a:lnTo>
                    <a:pt x="10132" y="4847"/>
                  </a:lnTo>
                  <a:lnTo>
                    <a:pt x="10156" y="4676"/>
                  </a:lnTo>
                  <a:lnTo>
                    <a:pt x="10205" y="4530"/>
                  </a:lnTo>
                  <a:lnTo>
                    <a:pt x="10278" y="4408"/>
                  </a:lnTo>
                  <a:lnTo>
                    <a:pt x="10376" y="4287"/>
                  </a:lnTo>
                  <a:lnTo>
                    <a:pt x="10376" y="4287"/>
                  </a:lnTo>
                  <a:lnTo>
                    <a:pt x="11326" y="3313"/>
                  </a:lnTo>
                  <a:lnTo>
                    <a:pt x="11326" y="3313"/>
                  </a:lnTo>
                  <a:lnTo>
                    <a:pt x="11496" y="3166"/>
                  </a:lnTo>
                  <a:lnTo>
                    <a:pt x="11666" y="3045"/>
                  </a:lnTo>
                  <a:lnTo>
                    <a:pt x="11861" y="2947"/>
                  </a:lnTo>
                  <a:lnTo>
                    <a:pt x="12032" y="2850"/>
                  </a:lnTo>
                  <a:lnTo>
                    <a:pt x="12227" y="2777"/>
                  </a:lnTo>
                  <a:lnTo>
                    <a:pt x="12446" y="2728"/>
                  </a:lnTo>
                  <a:lnTo>
                    <a:pt x="12641" y="2704"/>
                  </a:lnTo>
                  <a:lnTo>
                    <a:pt x="12836" y="2704"/>
                  </a:lnTo>
                  <a:lnTo>
                    <a:pt x="13055" y="2704"/>
                  </a:lnTo>
                  <a:lnTo>
                    <a:pt x="13250" y="2728"/>
                  </a:lnTo>
                  <a:lnTo>
                    <a:pt x="13469" y="2777"/>
                  </a:lnTo>
                  <a:lnTo>
                    <a:pt x="13664" y="2850"/>
                  </a:lnTo>
                  <a:lnTo>
                    <a:pt x="13834" y="2947"/>
                  </a:lnTo>
                  <a:lnTo>
                    <a:pt x="14029" y="3045"/>
                  </a:lnTo>
                  <a:lnTo>
                    <a:pt x="14199" y="3166"/>
                  </a:lnTo>
                  <a:lnTo>
                    <a:pt x="14370" y="3313"/>
                  </a:lnTo>
                  <a:lnTo>
                    <a:pt x="14370" y="3313"/>
                  </a:lnTo>
                  <a:lnTo>
                    <a:pt x="14516" y="3483"/>
                  </a:lnTo>
                  <a:lnTo>
                    <a:pt x="14638" y="3653"/>
                  </a:lnTo>
                  <a:lnTo>
                    <a:pt x="14735" y="3848"/>
                  </a:lnTo>
                  <a:lnTo>
                    <a:pt x="14833" y="4019"/>
                  </a:lnTo>
                  <a:lnTo>
                    <a:pt x="14906" y="4214"/>
                  </a:lnTo>
                  <a:lnTo>
                    <a:pt x="14954" y="4433"/>
                  </a:lnTo>
                  <a:lnTo>
                    <a:pt x="14979" y="4628"/>
                  </a:lnTo>
                  <a:lnTo>
                    <a:pt x="14979" y="4847"/>
                  </a:lnTo>
                  <a:lnTo>
                    <a:pt x="14979" y="5042"/>
                  </a:lnTo>
                  <a:lnTo>
                    <a:pt x="14954" y="5237"/>
                  </a:lnTo>
                  <a:lnTo>
                    <a:pt x="14906" y="5456"/>
                  </a:lnTo>
                  <a:lnTo>
                    <a:pt x="14833" y="5651"/>
                  </a:lnTo>
                  <a:lnTo>
                    <a:pt x="14735" y="5821"/>
                  </a:lnTo>
                  <a:lnTo>
                    <a:pt x="14638" y="6016"/>
                  </a:lnTo>
                  <a:lnTo>
                    <a:pt x="14516" y="6186"/>
                  </a:lnTo>
                  <a:lnTo>
                    <a:pt x="14370" y="6357"/>
                  </a:lnTo>
                  <a:lnTo>
                    <a:pt x="14370" y="6357"/>
                  </a:lnTo>
                  <a:lnTo>
                    <a:pt x="13396" y="7307"/>
                  </a:lnTo>
                  <a:lnTo>
                    <a:pt x="13396" y="7307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Shape 130"/>
            <p:cNvSpPr/>
            <p:nvPr/>
          </p:nvSpPr>
          <p:spPr>
            <a:xfrm>
              <a:off x="595725" y="4668875"/>
              <a:ext cx="73100" cy="73100"/>
            </a:xfrm>
            <a:custGeom>
              <a:avLst/>
              <a:gdLst/>
              <a:ahLst/>
              <a:cxnLst/>
              <a:rect l="0" t="0" r="0" b="0"/>
              <a:pathLst>
                <a:path w="2924" h="2924" fill="none" extrusionOk="0">
                  <a:moveTo>
                    <a:pt x="2656" y="269"/>
                  </a:moveTo>
                  <a:lnTo>
                    <a:pt x="2656" y="269"/>
                  </a:lnTo>
                  <a:lnTo>
                    <a:pt x="2509" y="147"/>
                  </a:lnTo>
                  <a:lnTo>
                    <a:pt x="2363" y="74"/>
                  </a:lnTo>
                  <a:lnTo>
                    <a:pt x="2193" y="25"/>
                  </a:lnTo>
                  <a:lnTo>
                    <a:pt x="2022" y="1"/>
                  </a:lnTo>
                  <a:lnTo>
                    <a:pt x="1852" y="25"/>
                  </a:lnTo>
                  <a:lnTo>
                    <a:pt x="1681" y="74"/>
                  </a:lnTo>
                  <a:lnTo>
                    <a:pt x="1511" y="147"/>
                  </a:lnTo>
                  <a:lnTo>
                    <a:pt x="1365" y="269"/>
                  </a:lnTo>
                  <a:lnTo>
                    <a:pt x="1365" y="269"/>
                  </a:lnTo>
                  <a:lnTo>
                    <a:pt x="1219" y="488"/>
                  </a:lnTo>
                  <a:lnTo>
                    <a:pt x="999" y="829"/>
                  </a:lnTo>
                  <a:lnTo>
                    <a:pt x="561" y="1730"/>
                  </a:lnTo>
                  <a:lnTo>
                    <a:pt x="171" y="2558"/>
                  </a:lnTo>
                  <a:lnTo>
                    <a:pt x="1" y="2924"/>
                  </a:lnTo>
                  <a:lnTo>
                    <a:pt x="1" y="2924"/>
                  </a:lnTo>
                  <a:lnTo>
                    <a:pt x="366" y="2753"/>
                  </a:lnTo>
                  <a:lnTo>
                    <a:pt x="1194" y="2363"/>
                  </a:lnTo>
                  <a:lnTo>
                    <a:pt x="2095" y="1925"/>
                  </a:lnTo>
                  <a:lnTo>
                    <a:pt x="2436" y="1706"/>
                  </a:lnTo>
                  <a:lnTo>
                    <a:pt x="2656" y="1560"/>
                  </a:lnTo>
                  <a:lnTo>
                    <a:pt x="2656" y="1560"/>
                  </a:lnTo>
                  <a:lnTo>
                    <a:pt x="2777" y="1414"/>
                  </a:lnTo>
                  <a:lnTo>
                    <a:pt x="2850" y="1243"/>
                  </a:lnTo>
                  <a:lnTo>
                    <a:pt x="2899" y="1073"/>
                  </a:lnTo>
                  <a:lnTo>
                    <a:pt x="2923" y="902"/>
                  </a:lnTo>
                  <a:lnTo>
                    <a:pt x="2899" y="732"/>
                  </a:lnTo>
                  <a:lnTo>
                    <a:pt x="2850" y="561"/>
                  </a:lnTo>
                  <a:lnTo>
                    <a:pt x="2777" y="415"/>
                  </a:lnTo>
                  <a:lnTo>
                    <a:pt x="2656" y="269"/>
                  </a:lnTo>
                  <a:lnTo>
                    <a:pt x="2656" y="269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Shape 131"/>
            <p:cNvSpPr/>
            <p:nvPr/>
          </p:nvSpPr>
          <p:spPr>
            <a:xfrm>
              <a:off x="652350" y="4711500"/>
              <a:ext cx="46925" cy="46925"/>
            </a:xfrm>
            <a:custGeom>
              <a:avLst/>
              <a:gdLst/>
              <a:ahLst/>
              <a:cxnLst/>
              <a:rect l="0" t="0" r="0" b="0"/>
              <a:pathLst>
                <a:path w="1877" h="1877" fill="none" extrusionOk="0">
                  <a:moveTo>
                    <a:pt x="1657" y="244"/>
                  </a:moveTo>
                  <a:lnTo>
                    <a:pt x="1657" y="244"/>
                  </a:lnTo>
                  <a:lnTo>
                    <a:pt x="1535" y="147"/>
                  </a:lnTo>
                  <a:lnTo>
                    <a:pt x="1413" y="74"/>
                  </a:lnTo>
                  <a:lnTo>
                    <a:pt x="1267" y="25"/>
                  </a:lnTo>
                  <a:lnTo>
                    <a:pt x="1121" y="1"/>
                  </a:lnTo>
                  <a:lnTo>
                    <a:pt x="975" y="25"/>
                  </a:lnTo>
                  <a:lnTo>
                    <a:pt x="829" y="74"/>
                  </a:lnTo>
                  <a:lnTo>
                    <a:pt x="707" y="147"/>
                  </a:lnTo>
                  <a:lnTo>
                    <a:pt x="585" y="244"/>
                  </a:lnTo>
                  <a:lnTo>
                    <a:pt x="585" y="244"/>
                  </a:lnTo>
                  <a:lnTo>
                    <a:pt x="464" y="391"/>
                  </a:lnTo>
                  <a:lnTo>
                    <a:pt x="366" y="610"/>
                  </a:lnTo>
                  <a:lnTo>
                    <a:pt x="269" y="878"/>
                  </a:lnTo>
                  <a:lnTo>
                    <a:pt x="171" y="1170"/>
                  </a:lnTo>
                  <a:lnTo>
                    <a:pt x="50" y="1681"/>
                  </a:lnTo>
                  <a:lnTo>
                    <a:pt x="1" y="1876"/>
                  </a:lnTo>
                  <a:lnTo>
                    <a:pt x="1" y="1876"/>
                  </a:lnTo>
                  <a:lnTo>
                    <a:pt x="220" y="1852"/>
                  </a:lnTo>
                  <a:lnTo>
                    <a:pt x="731" y="1706"/>
                  </a:lnTo>
                  <a:lnTo>
                    <a:pt x="999" y="1633"/>
                  </a:lnTo>
                  <a:lnTo>
                    <a:pt x="1267" y="1535"/>
                  </a:lnTo>
                  <a:lnTo>
                    <a:pt x="1511" y="1413"/>
                  </a:lnTo>
                  <a:lnTo>
                    <a:pt x="1657" y="1316"/>
                  </a:lnTo>
                  <a:lnTo>
                    <a:pt x="1657" y="1316"/>
                  </a:lnTo>
                  <a:lnTo>
                    <a:pt x="1754" y="1194"/>
                  </a:lnTo>
                  <a:lnTo>
                    <a:pt x="1827" y="1048"/>
                  </a:lnTo>
                  <a:lnTo>
                    <a:pt x="1876" y="926"/>
                  </a:lnTo>
                  <a:lnTo>
                    <a:pt x="1876" y="780"/>
                  </a:lnTo>
                  <a:lnTo>
                    <a:pt x="1876" y="634"/>
                  </a:lnTo>
                  <a:lnTo>
                    <a:pt x="1827" y="488"/>
                  </a:lnTo>
                  <a:lnTo>
                    <a:pt x="1754" y="366"/>
                  </a:lnTo>
                  <a:lnTo>
                    <a:pt x="1657" y="244"/>
                  </a:lnTo>
                  <a:lnTo>
                    <a:pt x="1657" y="244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Shape 132"/>
            <p:cNvSpPr/>
            <p:nvPr/>
          </p:nvSpPr>
          <p:spPr>
            <a:xfrm>
              <a:off x="579300" y="4638450"/>
              <a:ext cx="46900" cy="46900"/>
            </a:xfrm>
            <a:custGeom>
              <a:avLst/>
              <a:gdLst/>
              <a:ahLst/>
              <a:cxnLst/>
              <a:rect l="0" t="0" r="0" b="0"/>
              <a:pathLst>
                <a:path w="1876" h="1876" fill="none" extrusionOk="0">
                  <a:moveTo>
                    <a:pt x="1632" y="219"/>
                  </a:moveTo>
                  <a:lnTo>
                    <a:pt x="1632" y="219"/>
                  </a:lnTo>
                  <a:lnTo>
                    <a:pt x="1510" y="122"/>
                  </a:lnTo>
                  <a:lnTo>
                    <a:pt x="1388" y="49"/>
                  </a:lnTo>
                  <a:lnTo>
                    <a:pt x="1242" y="0"/>
                  </a:lnTo>
                  <a:lnTo>
                    <a:pt x="1096" y="0"/>
                  </a:lnTo>
                  <a:lnTo>
                    <a:pt x="950" y="0"/>
                  </a:lnTo>
                  <a:lnTo>
                    <a:pt x="828" y="49"/>
                  </a:lnTo>
                  <a:lnTo>
                    <a:pt x="682" y="122"/>
                  </a:lnTo>
                  <a:lnTo>
                    <a:pt x="560" y="219"/>
                  </a:lnTo>
                  <a:lnTo>
                    <a:pt x="560" y="219"/>
                  </a:lnTo>
                  <a:lnTo>
                    <a:pt x="463" y="366"/>
                  </a:lnTo>
                  <a:lnTo>
                    <a:pt x="341" y="609"/>
                  </a:lnTo>
                  <a:lnTo>
                    <a:pt x="244" y="877"/>
                  </a:lnTo>
                  <a:lnTo>
                    <a:pt x="171" y="1145"/>
                  </a:lnTo>
                  <a:lnTo>
                    <a:pt x="25" y="1656"/>
                  </a:lnTo>
                  <a:lnTo>
                    <a:pt x="0" y="1876"/>
                  </a:lnTo>
                  <a:lnTo>
                    <a:pt x="0" y="1876"/>
                  </a:lnTo>
                  <a:lnTo>
                    <a:pt x="195" y="1827"/>
                  </a:lnTo>
                  <a:lnTo>
                    <a:pt x="707" y="1705"/>
                  </a:lnTo>
                  <a:lnTo>
                    <a:pt x="999" y="1608"/>
                  </a:lnTo>
                  <a:lnTo>
                    <a:pt x="1267" y="1510"/>
                  </a:lnTo>
                  <a:lnTo>
                    <a:pt x="1486" y="1413"/>
                  </a:lnTo>
                  <a:lnTo>
                    <a:pt x="1632" y="1291"/>
                  </a:lnTo>
                  <a:lnTo>
                    <a:pt x="1632" y="1291"/>
                  </a:lnTo>
                  <a:lnTo>
                    <a:pt x="1729" y="1169"/>
                  </a:lnTo>
                  <a:lnTo>
                    <a:pt x="1802" y="1048"/>
                  </a:lnTo>
                  <a:lnTo>
                    <a:pt x="1851" y="901"/>
                  </a:lnTo>
                  <a:lnTo>
                    <a:pt x="1876" y="755"/>
                  </a:lnTo>
                  <a:lnTo>
                    <a:pt x="1851" y="609"/>
                  </a:lnTo>
                  <a:lnTo>
                    <a:pt x="1802" y="463"/>
                  </a:lnTo>
                  <a:lnTo>
                    <a:pt x="1729" y="341"/>
                  </a:lnTo>
                  <a:lnTo>
                    <a:pt x="1632" y="219"/>
                  </a:lnTo>
                  <a:lnTo>
                    <a:pt x="1632" y="219"/>
                  </a:lnTo>
                  <a:close/>
                </a:path>
              </a:pathLst>
            </a:custGeom>
            <a:noFill/>
            <a:ln w="121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Shape 133"/>
          <p:cNvSpPr/>
          <p:nvPr/>
        </p:nvSpPr>
        <p:spPr>
          <a:xfrm>
            <a:off x="3936800" y="1094079"/>
            <a:ext cx="161807" cy="154500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Shape 134"/>
          <p:cNvSpPr/>
          <p:nvPr/>
        </p:nvSpPr>
        <p:spPr>
          <a:xfrm rot="2697385">
            <a:off x="5003062" y="1885038"/>
            <a:ext cx="245621" cy="234528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5197375" y="1751151"/>
            <a:ext cx="98383" cy="93976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Shape 136"/>
          <p:cNvSpPr/>
          <p:nvPr/>
        </p:nvSpPr>
        <p:spPr>
          <a:xfrm rot="1280154">
            <a:off x="3824697" y="1560092"/>
            <a:ext cx="98367" cy="93971"/>
          </a:xfrm>
          <a:custGeom>
            <a:avLst/>
            <a:gdLst/>
            <a:ahLst/>
            <a:cxnLst/>
            <a:rect l="0" t="0" r="0" b="0"/>
            <a:pathLst>
              <a:path w="15101" h="14419" fill="none" extrusionOk="0">
                <a:moveTo>
                  <a:pt x="7234" y="293"/>
                </a:moveTo>
                <a:lnTo>
                  <a:pt x="7234" y="293"/>
                </a:lnTo>
                <a:lnTo>
                  <a:pt x="7307" y="171"/>
                </a:lnTo>
                <a:lnTo>
                  <a:pt x="7380" y="74"/>
                </a:lnTo>
                <a:lnTo>
                  <a:pt x="7477" y="25"/>
                </a:lnTo>
                <a:lnTo>
                  <a:pt x="7550" y="1"/>
                </a:lnTo>
                <a:lnTo>
                  <a:pt x="7623" y="25"/>
                </a:lnTo>
                <a:lnTo>
                  <a:pt x="7721" y="74"/>
                </a:lnTo>
                <a:lnTo>
                  <a:pt x="7794" y="171"/>
                </a:lnTo>
                <a:lnTo>
                  <a:pt x="7867" y="293"/>
                </a:lnTo>
                <a:lnTo>
                  <a:pt x="9523" y="4092"/>
                </a:lnTo>
                <a:lnTo>
                  <a:pt x="9523" y="4092"/>
                </a:lnTo>
                <a:lnTo>
                  <a:pt x="9596" y="4214"/>
                </a:lnTo>
                <a:lnTo>
                  <a:pt x="9718" y="4360"/>
                </a:lnTo>
                <a:lnTo>
                  <a:pt x="9840" y="4482"/>
                </a:lnTo>
                <a:lnTo>
                  <a:pt x="9986" y="4604"/>
                </a:lnTo>
                <a:lnTo>
                  <a:pt x="10132" y="4701"/>
                </a:lnTo>
                <a:lnTo>
                  <a:pt x="10302" y="4774"/>
                </a:lnTo>
                <a:lnTo>
                  <a:pt x="10449" y="4847"/>
                </a:lnTo>
                <a:lnTo>
                  <a:pt x="10619" y="4872"/>
                </a:lnTo>
                <a:lnTo>
                  <a:pt x="14711" y="5286"/>
                </a:lnTo>
                <a:lnTo>
                  <a:pt x="14711" y="5286"/>
                </a:lnTo>
                <a:lnTo>
                  <a:pt x="14857" y="5310"/>
                </a:lnTo>
                <a:lnTo>
                  <a:pt x="14979" y="5359"/>
                </a:lnTo>
                <a:lnTo>
                  <a:pt x="15052" y="5407"/>
                </a:lnTo>
                <a:lnTo>
                  <a:pt x="15100" y="5505"/>
                </a:lnTo>
                <a:lnTo>
                  <a:pt x="15100" y="5578"/>
                </a:lnTo>
                <a:lnTo>
                  <a:pt x="15076" y="5675"/>
                </a:lnTo>
                <a:lnTo>
                  <a:pt x="15027" y="5773"/>
                </a:lnTo>
                <a:lnTo>
                  <a:pt x="14906" y="5895"/>
                </a:lnTo>
                <a:lnTo>
                  <a:pt x="11837" y="8622"/>
                </a:lnTo>
                <a:lnTo>
                  <a:pt x="11837" y="8622"/>
                </a:lnTo>
                <a:lnTo>
                  <a:pt x="11715" y="8744"/>
                </a:lnTo>
                <a:lnTo>
                  <a:pt x="11618" y="8890"/>
                </a:lnTo>
                <a:lnTo>
                  <a:pt x="11545" y="9061"/>
                </a:lnTo>
                <a:lnTo>
                  <a:pt x="11472" y="9231"/>
                </a:lnTo>
                <a:lnTo>
                  <a:pt x="11423" y="9402"/>
                </a:lnTo>
                <a:lnTo>
                  <a:pt x="11398" y="9572"/>
                </a:lnTo>
                <a:lnTo>
                  <a:pt x="11398" y="9743"/>
                </a:lnTo>
                <a:lnTo>
                  <a:pt x="11423" y="9913"/>
                </a:lnTo>
                <a:lnTo>
                  <a:pt x="12300" y="13956"/>
                </a:lnTo>
                <a:lnTo>
                  <a:pt x="12300" y="13956"/>
                </a:lnTo>
                <a:lnTo>
                  <a:pt x="12324" y="14102"/>
                </a:lnTo>
                <a:lnTo>
                  <a:pt x="12300" y="14200"/>
                </a:lnTo>
                <a:lnTo>
                  <a:pt x="12275" y="14297"/>
                </a:lnTo>
                <a:lnTo>
                  <a:pt x="12227" y="14370"/>
                </a:lnTo>
                <a:lnTo>
                  <a:pt x="12129" y="14394"/>
                </a:lnTo>
                <a:lnTo>
                  <a:pt x="12032" y="14419"/>
                </a:lnTo>
                <a:lnTo>
                  <a:pt x="11910" y="14370"/>
                </a:lnTo>
                <a:lnTo>
                  <a:pt x="11788" y="14321"/>
                </a:lnTo>
                <a:lnTo>
                  <a:pt x="8232" y="12227"/>
                </a:lnTo>
                <a:lnTo>
                  <a:pt x="8232" y="12227"/>
                </a:lnTo>
                <a:lnTo>
                  <a:pt x="8086" y="12154"/>
                </a:lnTo>
                <a:lnTo>
                  <a:pt x="7916" y="12105"/>
                </a:lnTo>
                <a:lnTo>
                  <a:pt x="7721" y="12081"/>
                </a:lnTo>
                <a:lnTo>
                  <a:pt x="7550" y="12081"/>
                </a:lnTo>
                <a:lnTo>
                  <a:pt x="7380" y="12081"/>
                </a:lnTo>
                <a:lnTo>
                  <a:pt x="7185" y="12105"/>
                </a:lnTo>
                <a:lnTo>
                  <a:pt x="7015" y="12154"/>
                </a:lnTo>
                <a:lnTo>
                  <a:pt x="6868" y="12227"/>
                </a:lnTo>
                <a:lnTo>
                  <a:pt x="3313" y="14321"/>
                </a:lnTo>
                <a:lnTo>
                  <a:pt x="3313" y="14321"/>
                </a:lnTo>
                <a:lnTo>
                  <a:pt x="3191" y="14370"/>
                </a:lnTo>
                <a:lnTo>
                  <a:pt x="3069" y="14419"/>
                </a:lnTo>
                <a:lnTo>
                  <a:pt x="2972" y="14394"/>
                </a:lnTo>
                <a:lnTo>
                  <a:pt x="2874" y="14370"/>
                </a:lnTo>
                <a:lnTo>
                  <a:pt x="2826" y="14297"/>
                </a:lnTo>
                <a:lnTo>
                  <a:pt x="2801" y="14200"/>
                </a:lnTo>
                <a:lnTo>
                  <a:pt x="2777" y="14102"/>
                </a:lnTo>
                <a:lnTo>
                  <a:pt x="2801" y="13956"/>
                </a:lnTo>
                <a:lnTo>
                  <a:pt x="3678" y="9913"/>
                </a:lnTo>
                <a:lnTo>
                  <a:pt x="3678" y="9913"/>
                </a:lnTo>
                <a:lnTo>
                  <a:pt x="3702" y="9743"/>
                </a:lnTo>
                <a:lnTo>
                  <a:pt x="3702" y="9572"/>
                </a:lnTo>
                <a:lnTo>
                  <a:pt x="3678" y="9402"/>
                </a:lnTo>
                <a:lnTo>
                  <a:pt x="3629" y="9231"/>
                </a:lnTo>
                <a:lnTo>
                  <a:pt x="3556" y="9061"/>
                </a:lnTo>
                <a:lnTo>
                  <a:pt x="3483" y="8890"/>
                </a:lnTo>
                <a:lnTo>
                  <a:pt x="3386" y="8744"/>
                </a:lnTo>
                <a:lnTo>
                  <a:pt x="3264" y="8622"/>
                </a:lnTo>
                <a:lnTo>
                  <a:pt x="195" y="5895"/>
                </a:lnTo>
                <a:lnTo>
                  <a:pt x="195" y="5895"/>
                </a:lnTo>
                <a:lnTo>
                  <a:pt x="73" y="5773"/>
                </a:lnTo>
                <a:lnTo>
                  <a:pt x="25" y="5675"/>
                </a:lnTo>
                <a:lnTo>
                  <a:pt x="0" y="5578"/>
                </a:lnTo>
                <a:lnTo>
                  <a:pt x="0" y="5505"/>
                </a:lnTo>
                <a:lnTo>
                  <a:pt x="49" y="5407"/>
                </a:lnTo>
                <a:lnTo>
                  <a:pt x="122" y="5359"/>
                </a:lnTo>
                <a:lnTo>
                  <a:pt x="244" y="5310"/>
                </a:lnTo>
                <a:lnTo>
                  <a:pt x="390" y="5286"/>
                </a:lnTo>
                <a:lnTo>
                  <a:pt x="4482" y="4872"/>
                </a:lnTo>
                <a:lnTo>
                  <a:pt x="4482" y="4872"/>
                </a:lnTo>
                <a:lnTo>
                  <a:pt x="4652" y="4847"/>
                </a:lnTo>
                <a:lnTo>
                  <a:pt x="4798" y="4774"/>
                </a:lnTo>
                <a:lnTo>
                  <a:pt x="4969" y="4701"/>
                </a:lnTo>
                <a:lnTo>
                  <a:pt x="5115" y="4604"/>
                </a:lnTo>
                <a:lnTo>
                  <a:pt x="5261" y="4482"/>
                </a:lnTo>
                <a:lnTo>
                  <a:pt x="5383" y="4360"/>
                </a:lnTo>
                <a:lnTo>
                  <a:pt x="5505" y="4214"/>
                </a:lnTo>
                <a:lnTo>
                  <a:pt x="5578" y="4092"/>
                </a:lnTo>
                <a:lnTo>
                  <a:pt x="7234" y="293"/>
                </a:lnTo>
                <a:close/>
              </a:path>
            </a:pathLst>
          </a:custGeom>
          <a:noFill/>
          <a:ln w="12175" cap="rnd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xmlns="" id="{08ABFE00-AFB7-4E9F-8616-C6B880E9BD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732" y="4383232"/>
            <a:ext cx="760268" cy="760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Viola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361</Words>
  <Application>Microsoft Office PowerPoint</Application>
  <PresentationFormat>Экран (16:9)</PresentationFormat>
  <Paragraphs>44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5" baseType="lpstr">
      <vt:lpstr>Arial</vt:lpstr>
      <vt:lpstr>Calibri</vt:lpstr>
      <vt:lpstr>Calibri Light</vt:lpstr>
      <vt:lpstr>Helvetica</vt:lpstr>
      <vt:lpstr>Lora</vt:lpstr>
      <vt:lpstr>Mangal</vt:lpstr>
      <vt:lpstr>Quattrocento Sans</vt:lpstr>
      <vt:lpstr>Times New Roman</vt:lpstr>
      <vt:lpstr>Trebuchet MS</vt:lpstr>
      <vt:lpstr>Viola template</vt:lpstr>
      <vt:lpstr>Формирование инженерного мышления на уроках гуманитарного цикла</vt:lpstr>
      <vt:lpstr>Феномен «инженерное мышление» является объектом изучения многих наук: философии, психологии, педагогики, гуманитарных и технических наук. Возникает вопрос – зачем и как в процессе обучения формировать инженерное мышление на гуманитарных дисциплинах?</vt:lpstr>
      <vt:lpstr>Понятие «Инженерное мышление »</vt:lpstr>
      <vt:lpstr>Важно!</vt:lpstr>
      <vt:lpstr>Важно!</vt:lpstr>
      <vt:lpstr>STEAM – практико-ориентированный подход в трансформации образования</vt:lpstr>
      <vt:lpstr>STEAM = технология + гуманитарные дисциплины</vt:lpstr>
      <vt:lpstr>Результаты STEAM-подхода: </vt:lpstr>
      <vt:lpstr>«4 гуманитарных предмета, которые нужны “технарям”»</vt:lpstr>
      <vt:lpstr>Презентация PowerPoint</vt:lpstr>
      <vt:lpstr>Презентация PowerPoint</vt:lpstr>
      <vt:lpstr>Презентация PowerPoint</vt:lpstr>
      <vt:lpstr>Презентация PowerPoint</vt:lpstr>
      <vt:lpstr>Выводы:</vt:lpstr>
      <vt:lpstr>Спасибо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устойчивой положительной мотивации к получению новых знаний на уроках русского языка и литературы</dc:title>
  <dc:creator>Борисова Светлана Сергеевна</dc:creator>
  <cp:lastModifiedBy>user</cp:lastModifiedBy>
  <cp:revision>24</cp:revision>
  <dcterms:modified xsi:type="dcterms:W3CDTF">2022-11-14T07:22:12Z</dcterms:modified>
</cp:coreProperties>
</file>